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34"/>
  </p:notesMasterIdLst>
  <p:handoutMasterIdLst>
    <p:handoutMasterId r:id="rId35"/>
  </p:handoutMasterIdLst>
  <p:sldIdLst>
    <p:sldId id="267" r:id="rId2"/>
    <p:sldId id="321" r:id="rId3"/>
    <p:sldId id="276" r:id="rId4"/>
    <p:sldId id="291" r:id="rId5"/>
    <p:sldId id="300" r:id="rId6"/>
    <p:sldId id="311" r:id="rId7"/>
    <p:sldId id="286" r:id="rId8"/>
    <p:sldId id="305" r:id="rId9"/>
    <p:sldId id="292" r:id="rId10"/>
    <p:sldId id="306" r:id="rId11"/>
    <p:sldId id="320" r:id="rId12"/>
    <p:sldId id="278" r:id="rId13"/>
    <p:sldId id="294" r:id="rId14"/>
    <p:sldId id="295" r:id="rId15"/>
    <p:sldId id="307" r:id="rId16"/>
    <p:sldId id="308" r:id="rId17"/>
    <p:sldId id="309" r:id="rId18"/>
    <p:sldId id="279" r:id="rId19"/>
    <p:sldId id="280" r:id="rId20"/>
    <p:sldId id="312" r:id="rId21"/>
    <p:sldId id="314" r:id="rId22"/>
    <p:sldId id="284" r:id="rId23"/>
    <p:sldId id="315" r:id="rId24"/>
    <p:sldId id="297" r:id="rId25"/>
    <p:sldId id="298" r:id="rId26"/>
    <p:sldId id="299" r:id="rId27"/>
    <p:sldId id="310" r:id="rId28"/>
    <p:sldId id="316" r:id="rId29"/>
    <p:sldId id="317" r:id="rId30"/>
    <p:sldId id="322" r:id="rId31"/>
    <p:sldId id="323" r:id="rId32"/>
    <p:sldId id="319" r:id="rId3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A3727-C075-4041-81AD-09C0FB5B01E3}" v="6" dt="2020-11-30T06:55:09.784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>
      <p:cViewPr varScale="1">
        <p:scale>
          <a:sx n="97" d="100"/>
          <a:sy n="97" d="100"/>
        </p:scale>
        <p:origin x="68" y="27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gapudi,Nirupam" userId="7aea1626-8c11-445c-beb9-3f860a63e833" providerId="ADAL" clId="{8B5A3727-C075-4041-81AD-09C0FB5B01E3}"/>
    <pc:docChg chg="custSel addSld delSld modSld sldOrd">
      <pc:chgData name="Velagapudi,Nirupam" userId="7aea1626-8c11-445c-beb9-3f860a63e833" providerId="ADAL" clId="{8B5A3727-C075-4041-81AD-09C0FB5B01E3}" dt="2020-11-30T07:13:46.932" v="422" actId="20577"/>
      <pc:docMkLst>
        <pc:docMk/>
      </pc:docMkLst>
      <pc:sldChg chg="modSp mod">
        <pc:chgData name="Velagapudi,Nirupam" userId="7aea1626-8c11-445c-beb9-3f860a63e833" providerId="ADAL" clId="{8B5A3727-C075-4041-81AD-09C0FB5B01E3}" dt="2020-11-30T06:59:12.407" v="238" actId="20577"/>
        <pc:sldMkLst>
          <pc:docMk/>
          <pc:sldMk cId="3489859844" sldId="264"/>
        </pc:sldMkLst>
        <pc:spChg chg="mod">
          <ac:chgData name="Velagapudi,Nirupam" userId="7aea1626-8c11-445c-beb9-3f860a63e833" providerId="ADAL" clId="{8B5A3727-C075-4041-81AD-09C0FB5B01E3}" dt="2020-11-30T06:59:12.407" v="238" actId="20577"/>
          <ac:spMkLst>
            <pc:docMk/>
            <pc:sldMk cId="3489859844" sldId="264"/>
            <ac:spMk id="3" creationId="{EB95BF5A-2168-4C8E-915E-15F000C45F1A}"/>
          </ac:spMkLst>
        </pc:spChg>
      </pc:sldChg>
      <pc:sldChg chg="modSp mod ord">
        <pc:chgData name="Velagapudi,Nirupam" userId="7aea1626-8c11-445c-beb9-3f860a63e833" providerId="ADAL" clId="{8B5A3727-C075-4041-81AD-09C0FB5B01E3}" dt="2020-11-30T07:04:25.066" v="292" actId="20577"/>
        <pc:sldMkLst>
          <pc:docMk/>
          <pc:sldMk cId="678814216" sldId="277"/>
        </pc:sldMkLst>
        <pc:spChg chg="mod">
          <ac:chgData name="Velagapudi,Nirupam" userId="7aea1626-8c11-445c-beb9-3f860a63e833" providerId="ADAL" clId="{8B5A3727-C075-4041-81AD-09C0FB5B01E3}" dt="2020-11-30T07:04:25.066" v="292" actId="20577"/>
          <ac:spMkLst>
            <pc:docMk/>
            <pc:sldMk cId="678814216" sldId="277"/>
            <ac:spMk id="2" creationId="{00000000-0000-0000-0000-000000000000}"/>
          </ac:spMkLst>
        </pc:spChg>
        <pc:spChg chg="mod">
          <ac:chgData name="Velagapudi,Nirupam" userId="7aea1626-8c11-445c-beb9-3f860a63e833" providerId="ADAL" clId="{8B5A3727-C075-4041-81AD-09C0FB5B01E3}" dt="2020-11-30T07:03:39.657" v="272" actId="20577"/>
          <ac:spMkLst>
            <pc:docMk/>
            <pc:sldMk cId="678814216" sldId="277"/>
            <ac:spMk id="3" creationId="{00000000-0000-0000-0000-000000000000}"/>
          </ac:spMkLst>
        </pc:spChg>
      </pc:sldChg>
      <pc:sldChg chg="modSp mod">
        <pc:chgData name="Velagapudi,Nirupam" userId="7aea1626-8c11-445c-beb9-3f860a63e833" providerId="ADAL" clId="{8B5A3727-C075-4041-81AD-09C0FB5B01E3}" dt="2020-11-30T07:11:59.669" v="406" actId="20577"/>
        <pc:sldMkLst>
          <pc:docMk/>
          <pc:sldMk cId="1527952169" sldId="280"/>
        </pc:sldMkLst>
        <pc:spChg chg="mod">
          <ac:chgData name="Velagapudi,Nirupam" userId="7aea1626-8c11-445c-beb9-3f860a63e833" providerId="ADAL" clId="{8B5A3727-C075-4041-81AD-09C0FB5B01E3}" dt="2020-11-30T07:11:59.669" v="406" actId="20577"/>
          <ac:spMkLst>
            <pc:docMk/>
            <pc:sldMk cId="1527952169" sldId="280"/>
            <ac:spMk id="2" creationId="{00000000-0000-0000-0000-000000000000}"/>
          </ac:spMkLst>
        </pc:spChg>
      </pc:sldChg>
      <pc:sldChg chg="modSp mod">
        <pc:chgData name="Velagapudi,Nirupam" userId="7aea1626-8c11-445c-beb9-3f860a63e833" providerId="ADAL" clId="{8B5A3727-C075-4041-81AD-09C0FB5B01E3}" dt="2020-11-30T07:13:46.932" v="422" actId="20577"/>
        <pc:sldMkLst>
          <pc:docMk/>
          <pc:sldMk cId="281811620" sldId="284"/>
        </pc:sldMkLst>
        <pc:spChg chg="mod">
          <ac:chgData name="Velagapudi,Nirupam" userId="7aea1626-8c11-445c-beb9-3f860a63e833" providerId="ADAL" clId="{8B5A3727-C075-4041-81AD-09C0FB5B01E3}" dt="2020-11-30T07:13:46.932" v="422" actId="20577"/>
          <ac:spMkLst>
            <pc:docMk/>
            <pc:sldMk cId="281811620" sldId="284"/>
            <ac:spMk id="2" creationId="{00000000-0000-0000-0000-000000000000}"/>
          </ac:spMkLst>
        </pc:spChg>
      </pc:sldChg>
      <pc:sldChg chg="delSp add del setBg delDesignElem">
        <pc:chgData name="Velagapudi,Nirupam" userId="7aea1626-8c11-445c-beb9-3f860a63e833" providerId="ADAL" clId="{8B5A3727-C075-4041-81AD-09C0FB5B01E3}" dt="2020-11-30T06:18:09.415" v="29" actId="47"/>
        <pc:sldMkLst>
          <pc:docMk/>
          <pc:sldMk cId="3651341687" sldId="285"/>
        </pc:sldMkLst>
        <pc:spChg chg="del">
          <ac:chgData name="Velagapudi,Nirupam" userId="7aea1626-8c11-445c-beb9-3f860a63e833" providerId="ADAL" clId="{8B5A3727-C075-4041-81AD-09C0FB5B01E3}" dt="2020-11-30T06:17:36.607" v="28"/>
          <ac:spMkLst>
            <pc:docMk/>
            <pc:sldMk cId="3651341687" sldId="285"/>
            <ac:spMk id="13" creationId="{37045EDB-9848-48E1-AF93-51B94A6B4482}"/>
          </ac:spMkLst>
        </pc:spChg>
        <pc:spChg chg="del">
          <ac:chgData name="Velagapudi,Nirupam" userId="7aea1626-8c11-445c-beb9-3f860a63e833" providerId="ADAL" clId="{8B5A3727-C075-4041-81AD-09C0FB5B01E3}" dt="2020-11-30T06:17:36.607" v="28"/>
          <ac:spMkLst>
            <pc:docMk/>
            <pc:sldMk cId="3651341687" sldId="285"/>
            <ac:spMk id="15" creationId="{099DAEF2-2587-42F9-A6E0-D0002FD4D987}"/>
          </ac:spMkLst>
        </pc:sp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651341687" sldId="285"/>
            <ac:picMk id="9" creationId="{7407B0FF-43E0-4B2E-B48B-C2A472D103F9}"/>
          </ac:picMkLst>
        </pc:pic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651341687" sldId="285"/>
            <ac:picMk id="11" creationId="{7CAC6C18-4147-48ED-8B6A-19B3E0D89163}"/>
          </ac:picMkLst>
        </pc:pic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651341687" sldId="285"/>
            <ac:picMk id="17" creationId="{F96B48BD-04DD-4A15-B184-476ECCC40E5A}"/>
          </ac:picMkLst>
        </pc:picChg>
      </pc:sldChg>
      <pc:sldChg chg="delSp add setBg delDesignElem">
        <pc:chgData name="Velagapudi,Nirupam" userId="7aea1626-8c11-445c-beb9-3f860a63e833" providerId="ADAL" clId="{8B5A3727-C075-4041-81AD-09C0FB5B01E3}" dt="2020-11-30T06:17:36.607" v="28"/>
        <pc:sldMkLst>
          <pc:docMk/>
          <pc:sldMk cId="3906922571" sldId="286"/>
        </pc:sldMkLst>
        <pc:spChg chg="del">
          <ac:chgData name="Velagapudi,Nirupam" userId="7aea1626-8c11-445c-beb9-3f860a63e833" providerId="ADAL" clId="{8B5A3727-C075-4041-81AD-09C0FB5B01E3}" dt="2020-11-30T06:17:36.607" v="28"/>
          <ac:spMkLst>
            <pc:docMk/>
            <pc:sldMk cId="3906922571" sldId="286"/>
            <ac:spMk id="13" creationId="{3A9C15D4-2EE7-4D05-B87C-91D1F3B9604B}"/>
          </ac:spMkLst>
        </pc:spChg>
        <pc:spChg chg="del">
          <ac:chgData name="Velagapudi,Nirupam" userId="7aea1626-8c11-445c-beb9-3f860a63e833" providerId="ADAL" clId="{8B5A3727-C075-4041-81AD-09C0FB5B01E3}" dt="2020-11-30T06:17:36.607" v="28"/>
          <ac:spMkLst>
            <pc:docMk/>
            <pc:sldMk cId="3906922571" sldId="286"/>
            <ac:spMk id="15" creationId="{4ED7B0FB-9654-4441-9545-02D458B68620}"/>
          </ac:spMkLst>
        </pc:sp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906922571" sldId="286"/>
            <ac:picMk id="9" creationId="{7407B0FF-43E0-4B2E-B48B-C2A472D103F9}"/>
          </ac:picMkLst>
        </pc:pic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906922571" sldId="286"/>
            <ac:picMk id="11" creationId="{7CAC6C18-4147-48ED-8B6A-19B3E0D89163}"/>
          </ac:picMkLst>
        </pc:pic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906922571" sldId="286"/>
            <ac:picMk id="17" creationId="{7BB94C57-FDF3-45A3-9D1F-904523D795D4}"/>
          </ac:picMkLst>
        </pc:picChg>
        <pc:picChg chg="del">
          <ac:chgData name="Velagapudi,Nirupam" userId="7aea1626-8c11-445c-beb9-3f860a63e833" providerId="ADAL" clId="{8B5A3727-C075-4041-81AD-09C0FB5B01E3}" dt="2020-11-30T06:17:36.607" v="28"/>
          <ac:picMkLst>
            <pc:docMk/>
            <pc:sldMk cId="3906922571" sldId="286"/>
            <ac:picMk id="19" creationId="{6AEBDF1A-221A-4497-BBA9-57A70D161510}"/>
          </ac:picMkLst>
        </pc:picChg>
      </pc:sldChg>
      <pc:sldChg chg="modSp mod">
        <pc:chgData name="Velagapudi,Nirupam" userId="7aea1626-8c11-445c-beb9-3f860a63e833" providerId="ADAL" clId="{8B5A3727-C075-4041-81AD-09C0FB5B01E3}" dt="2020-11-30T07:05:54.054" v="346" actId="20577"/>
        <pc:sldMkLst>
          <pc:docMk/>
          <pc:sldMk cId="4236996815" sldId="292"/>
        </pc:sldMkLst>
        <pc:spChg chg="mod">
          <ac:chgData name="Velagapudi,Nirupam" userId="7aea1626-8c11-445c-beb9-3f860a63e833" providerId="ADAL" clId="{8B5A3727-C075-4041-81AD-09C0FB5B01E3}" dt="2020-11-30T07:05:54.054" v="346" actId="20577"/>
          <ac:spMkLst>
            <pc:docMk/>
            <pc:sldMk cId="4236996815" sldId="292"/>
            <ac:spMk id="2" creationId="{00000000-0000-0000-0000-000000000000}"/>
          </ac:spMkLst>
        </pc:spChg>
        <pc:spChg chg="mod">
          <ac:chgData name="Velagapudi,Nirupam" userId="7aea1626-8c11-445c-beb9-3f860a63e833" providerId="ADAL" clId="{8B5A3727-C075-4041-81AD-09C0FB5B01E3}" dt="2020-11-30T06:55:22.815" v="188" actId="255"/>
          <ac:spMkLst>
            <pc:docMk/>
            <pc:sldMk cId="4236996815" sldId="292"/>
            <ac:spMk id="3" creationId="{00000000-0000-0000-0000-000000000000}"/>
          </ac:spMkLst>
        </pc:spChg>
      </pc:sldChg>
      <pc:sldChg chg="modSp mod">
        <pc:chgData name="Velagapudi,Nirupam" userId="7aea1626-8c11-445c-beb9-3f860a63e833" providerId="ADAL" clId="{8B5A3727-C075-4041-81AD-09C0FB5B01E3}" dt="2020-11-30T07:09:45.086" v="369" actId="20577"/>
        <pc:sldMkLst>
          <pc:docMk/>
          <pc:sldMk cId="629588941" sldId="295"/>
        </pc:sldMkLst>
        <pc:spChg chg="mod">
          <ac:chgData name="Velagapudi,Nirupam" userId="7aea1626-8c11-445c-beb9-3f860a63e833" providerId="ADAL" clId="{8B5A3727-C075-4041-81AD-09C0FB5B01E3}" dt="2020-11-30T07:09:45.086" v="369" actId="20577"/>
          <ac:spMkLst>
            <pc:docMk/>
            <pc:sldMk cId="629588941" sldId="295"/>
            <ac:spMk id="2" creationId="{00000000-0000-0000-0000-000000000000}"/>
          </ac:spMkLst>
        </pc:spChg>
      </pc:sldChg>
      <pc:sldChg chg="add">
        <pc:chgData name="Velagapudi,Nirupam" userId="7aea1626-8c11-445c-beb9-3f860a63e833" providerId="ADAL" clId="{8B5A3727-C075-4041-81AD-09C0FB5B01E3}" dt="2020-11-30T06:17:06.174" v="25"/>
        <pc:sldMkLst>
          <pc:docMk/>
          <pc:sldMk cId="3664784620" sldId="300"/>
        </pc:sldMkLst>
      </pc:sldChg>
      <pc:sldChg chg="new del">
        <pc:chgData name="Velagapudi,Nirupam" userId="7aea1626-8c11-445c-beb9-3f860a63e833" providerId="ADAL" clId="{8B5A3727-C075-4041-81AD-09C0FB5B01E3}" dt="2020-11-30T06:49:30.813" v="147" actId="47"/>
        <pc:sldMkLst>
          <pc:docMk/>
          <pc:sldMk cId="3431438824" sldId="301"/>
        </pc:sldMkLst>
      </pc:sldChg>
      <pc:sldChg chg="modSp add mod">
        <pc:chgData name="Velagapudi,Nirupam" userId="7aea1626-8c11-445c-beb9-3f860a63e833" providerId="ADAL" clId="{8B5A3727-C075-4041-81AD-09C0FB5B01E3}" dt="2020-11-30T06:42:09.779" v="144" actId="108"/>
        <pc:sldMkLst>
          <pc:docMk/>
          <pc:sldMk cId="2195240941" sldId="302"/>
        </pc:sldMkLst>
        <pc:spChg chg="mod">
          <ac:chgData name="Velagapudi,Nirupam" userId="7aea1626-8c11-445c-beb9-3f860a63e833" providerId="ADAL" clId="{8B5A3727-C075-4041-81AD-09C0FB5B01E3}" dt="2020-11-30T06:41:29.786" v="136" actId="1076"/>
          <ac:spMkLst>
            <pc:docMk/>
            <pc:sldMk cId="2195240941" sldId="302"/>
            <ac:spMk id="2" creationId="{00000000-0000-0000-0000-000000000000}"/>
          </ac:spMkLst>
        </pc:spChg>
        <pc:spChg chg="mod">
          <ac:chgData name="Velagapudi,Nirupam" userId="7aea1626-8c11-445c-beb9-3f860a63e833" providerId="ADAL" clId="{8B5A3727-C075-4041-81AD-09C0FB5B01E3}" dt="2020-11-30T06:42:09.779" v="144" actId="108"/>
          <ac:spMkLst>
            <pc:docMk/>
            <pc:sldMk cId="2195240941" sldId="302"/>
            <ac:spMk id="3" creationId="{00000000-0000-0000-0000-000000000000}"/>
          </ac:spMkLst>
        </pc:spChg>
      </pc:sldChg>
      <pc:sldChg chg="modSp add del mod">
        <pc:chgData name="Velagapudi,Nirupam" userId="7aea1626-8c11-445c-beb9-3f860a63e833" providerId="ADAL" clId="{8B5A3727-C075-4041-81AD-09C0FB5B01E3}" dt="2020-11-30T07:03:18.080" v="266" actId="47"/>
        <pc:sldMkLst>
          <pc:docMk/>
          <pc:sldMk cId="2660109338" sldId="303"/>
        </pc:sldMkLst>
        <pc:spChg chg="mod">
          <ac:chgData name="Velagapudi,Nirupam" userId="7aea1626-8c11-445c-beb9-3f860a63e833" providerId="ADAL" clId="{8B5A3727-C075-4041-81AD-09C0FB5B01E3}" dt="2020-11-30T06:59:02.750" v="218" actId="20577"/>
          <ac:spMkLst>
            <pc:docMk/>
            <pc:sldMk cId="2660109338" sldId="303"/>
            <ac:spMk id="2" creationId="{00000000-0000-0000-0000-000000000000}"/>
          </ac:spMkLst>
        </pc:spChg>
        <pc:spChg chg="mod">
          <ac:chgData name="Velagapudi,Nirupam" userId="7aea1626-8c11-445c-beb9-3f860a63e833" providerId="ADAL" clId="{8B5A3727-C075-4041-81AD-09C0FB5B01E3}" dt="2020-11-30T06:59:51.801" v="247" actId="12"/>
          <ac:spMkLst>
            <pc:docMk/>
            <pc:sldMk cId="2660109338" sldId="303"/>
            <ac:spMk id="3" creationId="{00000000-0000-0000-0000-000000000000}"/>
          </ac:spMkLst>
        </pc:spChg>
      </pc:sldChg>
      <pc:sldChg chg="delSp add del setBg delDesignElem">
        <pc:chgData name="Velagapudi,Nirupam" userId="7aea1626-8c11-445c-beb9-3f860a63e833" providerId="ADAL" clId="{8B5A3727-C075-4041-81AD-09C0FB5B01E3}" dt="2020-11-30T06:42:51.038" v="145" actId="47"/>
        <pc:sldMkLst>
          <pc:docMk/>
          <pc:sldMk cId="3602155192" sldId="303"/>
        </pc:sldMkLst>
        <pc:spChg chg="del">
          <ac:chgData name="Velagapudi,Nirupam" userId="7aea1626-8c11-445c-beb9-3f860a63e833" providerId="ADAL" clId="{8B5A3727-C075-4041-81AD-09C0FB5B01E3}" dt="2020-11-30T06:37:09.818" v="54"/>
          <ac:spMkLst>
            <pc:docMk/>
            <pc:sldMk cId="3602155192" sldId="303"/>
            <ac:spMk id="27" creationId="{922081EA-7107-46FA-A893-B15086A74875}"/>
          </ac:spMkLst>
        </pc:spChg>
        <pc:picChg chg="del">
          <ac:chgData name="Velagapudi,Nirupam" userId="7aea1626-8c11-445c-beb9-3f860a63e833" providerId="ADAL" clId="{8B5A3727-C075-4041-81AD-09C0FB5B01E3}" dt="2020-11-30T06:37:09.818" v="54"/>
          <ac:picMkLst>
            <pc:docMk/>
            <pc:sldMk cId="3602155192" sldId="303"/>
            <ac:picMk id="23" creationId="{9A0F0AC6-A89F-416B-9FA4-48E664065E73}"/>
          </ac:picMkLst>
        </pc:picChg>
        <pc:picChg chg="del">
          <ac:chgData name="Velagapudi,Nirupam" userId="7aea1626-8c11-445c-beb9-3f860a63e833" providerId="ADAL" clId="{8B5A3727-C075-4041-81AD-09C0FB5B01E3}" dt="2020-11-30T06:37:09.818" v="54"/>
          <ac:picMkLst>
            <pc:docMk/>
            <pc:sldMk cId="3602155192" sldId="303"/>
            <ac:picMk id="25" creationId="{218D7DD0-110F-43F3-A7E4-B51873CBF107}"/>
          </ac:picMkLst>
        </pc:picChg>
        <pc:picChg chg="del">
          <ac:chgData name="Velagapudi,Nirupam" userId="7aea1626-8c11-445c-beb9-3f860a63e833" providerId="ADAL" clId="{8B5A3727-C075-4041-81AD-09C0FB5B01E3}" dt="2020-11-30T06:37:09.818" v="54"/>
          <ac:picMkLst>
            <pc:docMk/>
            <pc:sldMk cId="3602155192" sldId="303"/>
            <ac:picMk id="29" creationId="{DD8889DF-D030-4BCD-9797-4BBD1986C26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C30F6-00DF-460D-A7C2-AE7EB9C811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6CBA3BA-1EBE-49E1-AF21-3671F868921D}">
      <dgm:prSet/>
      <dgm:spPr/>
      <dgm:t>
        <a:bodyPr/>
        <a:lstStyle/>
        <a:p>
          <a:r>
            <a:rPr lang="en-US" dirty="0"/>
            <a:t>Mp3 and Mp4 formats are extracted from Deezer and Jio-</a:t>
          </a:r>
          <a:r>
            <a:rPr lang="en-US" dirty="0" err="1"/>
            <a:t>Saavan</a:t>
          </a:r>
          <a:r>
            <a:rPr lang="en-US" dirty="0"/>
            <a:t> respectively.</a:t>
          </a:r>
        </a:p>
      </dgm:t>
    </dgm:pt>
    <dgm:pt modelId="{77046AD5-6A1D-42AF-9D86-2FFFB9DB795F}" type="parTrans" cxnId="{C6E03ABC-5C87-4234-9141-674C99B16714}">
      <dgm:prSet/>
      <dgm:spPr/>
      <dgm:t>
        <a:bodyPr/>
        <a:lstStyle/>
        <a:p>
          <a:endParaRPr lang="en-US"/>
        </a:p>
      </dgm:t>
    </dgm:pt>
    <dgm:pt modelId="{53264A40-F0C5-4FB3-8265-E261C705EA8B}" type="sibTrans" cxnId="{C6E03ABC-5C87-4234-9141-674C99B16714}">
      <dgm:prSet/>
      <dgm:spPr/>
      <dgm:t>
        <a:bodyPr/>
        <a:lstStyle/>
        <a:p>
          <a:endParaRPr lang="en-US"/>
        </a:p>
      </dgm:t>
    </dgm:pt>
    <dgm:pt modelId="{745A6903-ECF3-4A46-9A75-2D1A78013DDC}">
      <dgm:prSet/>
      <dgm:spPr/>
      <dgm:t>
        <a:bodyPr/>
        <a:lstStyle/>
        <a:p>
          <a:r>
            <a:rPr lang="en-US" dirty="0"/>
            <a:t>Converting all the formats to a single format (.wav) by using R</a:t>
          </a:r>
        </a:p>
      </dgm:t>
    </dgm:pt>
    <dgm:pt modelId="{217C8445-8F4C-473B-9694-3E2D05EDFCBE}" type="parTrans" cxnId="{EB973F18-011A-4488-8851-81246CF3C0EC}">
      <dgm:prSet/>
      <dgm:spPr/>
      <dgm:t>
        <a:bodyPr/>
        <a:lstStyle/>
        <a:p>
          <a:endParaRPr lang="en-US"/>
        </a:p>
      </dgm:t>
    </dgm:pt>
    <dgm:pt modelId="{40D49721-188F-49CD-82EB-CBC031F0E7A5}" type="sibTrans" cxnId="{EB973F18-011A-4488-8851-81246CF3C0EC}">
      <dgm:prSet/>
      <dgm:spPr/>
      <dgm:t>
        <a:bodyPr/>
        <a:lstStyle/>
        <a:p>
          <a:endParaRPr lang="en-US"/>
        </a:p>
      </dgm:t>
    </dgm:pt>
    <dgm:pt modelId="{CE295468-E2DA-4DA1-BF2F-AC970FA7BF2A}">
      <dgm:prSet/>
      <dgm:spPr/>
      <dgm:t>
        <a:bodyPr/>
        <a:lstStyle/>
        <a:p>
          <a:r>
            <a:rPr lang="en-US" dirty="0"/>
            <a:t>Spleeter module from python is used to split the song data into vocals and musicals separately.</a:t>
          </a:r>
        </a:p>
      </dgm:t>
    </dgm:pt>
    <dgm:pt modelId="{EA934D8E-53DB-482C-8633-E85F2FB6A600}" type="parTrans" cxnId="{B62D2CE5-10B8-43E2-9A06-0A2481262E19}">
      <dgm:prSet/>
      <dgm:spPr/>
      <dgm:t>
        <a:bodyPr/>
        <a:lstStyle/>
        <a:p>
          <a:endParaRPr lang="en-US"/>
        </a:p>
      </dgm:t>
    </dgm:pt>
    <dgm:pt modelId="{5F25CCED-CCE8-4588-B6B5-F29CC7AB3DC1}" type="sibTrans" cxnId="{B62D2CE5-10B8-43E2-9A06-0A2481262E19}">
      <dgm:prSet/>
      <dgm:spPr/>
      <dgm:t>
        <a:bodyPr/>
        <a:lstStyle/>
        <a:p>
          <a:endParaRPr lang="en-US"/>
        </a:p>
      </dgm:t>
    </dgm:pt>
    <dgm:pt modelId="{DFD7656C-A6D4-4380-9132-59CE8E3A8C29}" type="pres">
      <dgm:prSet presAssocID="{6E9C30F6-00DF-460D-A7C2-AE7EB9C8114F}" presName="root" presStyleCnt="0">
        <dgm:presLayoutVars>
          <dgm:dir/>
          <dgm:resizeHandles val="exact"/>
        </dgm:presLayoutVars>
      </dgm:prSet>
      <dgm:spPr/>
    </dgm:pt>
    <dgm:pt modelId="{6A6A53D9-3846-44E4-91C7-D2851D553E22}" type="pres">
      <dgm:prSet presAssocID="{36CBA3BA-1EBE-49E1-AF21-3671F868921D}" presName="compNode" presStyleCnt="0"/>
      <dgm:spPr/>
    </dgm:pt>
    <dgm:pt modelId="{D5E81CAC-75AE-44FB-B454-0982D1E5C49C}" type="pres">
      <dgm:prSet presAssocID="{36CBA3BA-1EBE-49E1-AF21-3671F868921D}" presName="bgRect" presStyleLbl="bgShp" presStyleIdx="0" presStyleCnt="3"/>
      <dgm:spPr/>
    </dgm:pt>
    <dgm:pt modelId="{C098BFE3-13B4-4847-8771-22C1AB210780}" type="pres">
      <dgm:prSet presAssocID="{36CBA3BA-1EBE-49E1-AF21-3671F86892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9EE1B6D6-65F9-4854-AA5F-16507EBE5A76}" type="pres">
      <dgm:prSet presAssocID="{36CBA3BA-1EBE-49E1-AF21-3671F868921D}" presName="spaceRect" presStyleCnt="0"/>
      <dgm:spPr/>
    </dgm:pt>
    <dgm:pt modelId="{86C6715C-22F6-4049-A212-190E497B4C6A}" type="pres">
      <dgm:prSet presAssocID="{36CBA3BA-1EBE-49E1-AF21-3671F868921D}" presName="parTx" presStyleLbl="revTx" presStyleIdx="0" presStyleCnt="3">
        <dgm:presLayoutVars>
          <dgm:chMax val="0"/>
          <dgm:chPref val="0"/>
        </dgm:presLayoutVars>
      </dgm:prSet>
      <dgm:spPr/>
    </dgm:pt>
    <dgm:pt modelId="{4AB55FF0-378B-4C26-A72B-FC174CD52B89}" type="pres">
      <dgm:prSet presAssocID="{53264A40-F0C5-4FB3-8265-E261C705EA8B}" presName="sibTrans" presStyleCnt="0"/>
      <dgm:spPr/>
    </dgm:pt>
    <dgm:pt modelId="{06E6D253-F6B9-4972-8620-66041847EE86}" type="pres">
      <dgm:prSet presAssocID="{745A6903-ECF3-4A46-9A75-2D1A78013DDC}" presName="compNode" presStyleCnt="0"/>
      <dgm:spPr/>
    </dgm:pt>
    <dgm:pt modelId="{BA028EA7-E6D1-4FAB-801A-9B0C63BD707A}" type="pres">
      <dgm:prSet presAssocID="{745A6903-ECF3-4A46-9A75-2D1A78013DDC}" presName="bgRect" presStyleLbl="bgShp" presStyleIdx="1" presStyleCnt="3"/>
      <dgm:spPr/>
    </dgm:pt>
    <dgm:pt modelId="{0F6F4E56-5434-4FFF-A009-B566EAC4E68C}" type="pres">
      <dgm:prSet presAssocID="{745A6903-ECF3-4A46-9A75-2D1A78013D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4CD78C91-368B-498B-900B-26A12FF2A8C2}" type="pres">
      <dgm:prSet presAssocID="{745A6903-ECF3-4A46-9A75-2D1A78013DDC}" presName="spaceRect" presStyleCnt="0"/>
      <dgm:spPr/>
    </dgm:pt>
    <dgm:pt modelId="{01963CC3-1FCD-4888-8389-19747461E463}" type="pres">
      <dgm:prSet presAssocID="{745A6903-ECF3-4A46-9A75-2D1A78013DDC}" presName="parTx" presStyleLbl="revTx" presStyleIdx="1" presStyleCnt="3">
        <dgm:presLayoutVars>
          <dgm:chMax val="0"/>
          <dgm:chPref val="0"/>
        </dgm:presLayoutVars>
      </dgm:prSet>
      <dgm:spPr/>
    </dgm:pt>
    <dgm:pt modelId="{CD0ED5B0-A3A5-417A-A1DD-24434D4B8D02}" type="pres">
      <dgm:prSet presAssocID="{40D49721-188F-49CD-82EB-CBC031F0E7A5}" presName="sibTrans" presStyleCnt="0"/>
      <dgm:spPr/>
    </dgm:pt>
    <dgm:pt modelId="{2734D7C8-C103-49A6-8C1C-A2074717DBE2}" type="pres">
      <dgm:prSet presAssocID="{CE295468-E2DA-4DA1-BF2F-AC970FA7BF2A}" presName="compNode" presStyleCnt="0"/>
      <dgm:spPr/>
    </dgm:pt>
    <dgm:pt modelId="{EA1B44B7-1DE4-4514-96D8-9098C31104B2}" type="pres">
      <dgm:prSet presAssocID="{CE295468-E2DA-4DA1-BF2F-AC970FA7BF2A}" presName="bgRect" presStyleLbl="bgShp" presStyleIdx="2" presStyleCnt="3"/>
      <dgm:spPr/>
    </dgm:pt>
    <dgm:pt modelId="{C56C376D-D081-41D7-8443-A19E041BE54B}" type="pres">
      <dgm:prSet presAssocID="{CE295468-E2DA-4DA1-BF2F-AC970FA7B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FEBCA284-82CC-48D3-A60C-6B1E5F9F5E6B}" type="pres">
      <dgm:prSet presAssocID="{CE295468-E2DA-4DA1-BF2F-AC970FA7BF2A}" presName="spaceRect" presStyleCnt="0"/>
      <dgm:spPr/>
    </dgm:pt>
    <dgm:pt modelId="{B6FE2D07-9D6C-4EFE-8D7D-C5A0DB4A5D2F}" type="pres">
      <dgm:prSet presAssocID="{CE295468-E2DA-4DA1-BF2F-AC970FA7BF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4AD713-AC57-445C-8B87-E29743A58D1A}" type="presOf" srcId="{745A6903-ECF3-4A46-9A75-2D1A78013DDC}" destId="{01963CC3-1FCD-4888-8389-19747461E463}" srcOrd="0" destOrd="0" presId="urn:microsoft.com/office/officeart/2018/2/layout/IconVerticalSolidList"/>
    <dgm:cxn modelId="{EB973F18-011A-4488-8851-81246CF3C0EC}" srcId="{6E9C30F6-00DF-460D-A7C2-AE7EB9C8114F}" destId="{745A6903-ECF3-4A46-9A75-2D1A78013DDC}" srcOrd="1" destOrd="0" parTransId="{217C8445-8F4C-473B-9694-3E2D05EDFCBE}" sibTransId="{40D49721-188F-49CD-82EB-CBC031F0E7A5}"/>
    <dgm:cxn modelId="{E6626088-4B7E-4100-A310-99C334674FE2}" type="presOf" srcId="{CE295468-E2DA-4DA1-BF2F-AC970FA7BF2A}" destId="{B6FE2D07-9D6C-4EFE-8D7D-C5A0DB4A5D2F}" srcOrd="0" destOrd="0" presId="urn:microsoft.com/office/officeart/2018/2/layout/IconVerticalSolidList"/>
    <dgm:cxn modelId="{FB45C591-7CAC-48A8-A1DB-33A50E432AC1}" type="presOf" srcId="{36CBA3BA-1EBE-49E1-AF21-3671F868921D}" destId="{86C6715C-22F6-4049-A212-190E497B4C6A}" srcOrd="0" destOrd="0" presId="urn:microsoft.com/office/officeart/2018/2/layout/IconVerticalSolidList"/>
    <dgm:cxn modelId="{C6E03ABC-5C87-4234-9141-674C99B16714}" srcId="{6E9C30F6-00DF-460D-A7C2-AE7EB9C8114F}" destId="{36CBA3BA-1EBE-49E1-AF21-3671F868921D}" srcOrd="0" destOrd="0" parTransId="{77046AD5-6A1D-42AF-9D86-2FFFB9DB795F}" sibTransId="{53264A40-F0C5-4FB3-8265-E261C705EA8B}"/>
    <dgm:cxn modelId="{B1B5B7E1-B2DD-4A15-9008-F55D2B0B9DF1}" type="presOf" srcId="{6E9C30F6-00DF-460D-A7C2-AE7EB9C8114F}" destId="{DFD7656C-A6D4-4380-9132-59CE8E3A8C29}" srcOrd="0" destOrd="0" presId="urn:microsoft.com/office/officeart/2018/2/layout/IconVerticalSolidList"/>
    <dgm:cxn modelId="{B62D2CE5-10B8-43E2-9A06-0A2481262E19}" srcId="{6E9C30F6-00DF-460D-A7C2-AE7EB9C8114F}" destId="{CE295468-E2DA-4DA1-BF2F-AC970FA7BF2A}" srcOrd="2" destOrd="0" parTransId="{EA934D8E-53DB-482C-8633-E85F2FB6A600}" sibTransId="{5F25CCED-CCE8-4588-B6B5-F29CC7AB3DC1}"/>
    <dgm:cxn modelId="{B8891502-6EB2-4009-8737-17055CD726A0}" type="presParOf" srcId="{DFD7656C-A6D4-4380-9132-59CE8E3A8C29}" destId="{6A6A53D9-3846-44E4-91C7-D2851D553E22}" srcOrd="0" destOrd="0" presId="urn:microsoft.com/office/officeart/2018/2/layout/IconVerticalSolidList"/>
    <dgm:cxn modelId="{091B988A-0515-4AED-97C8-70FBD33353EE}" type="presParOf" srcId="{6A6A53D9-3846-44E4-91C7-D2851D553E22}" destId="{D5E81CAC-75AE-44FB-B454-0982D1E5C49C}" srcOrd="0" destOrd="0" presId="urn:microsoft.com/office/officeart/2018/2/layout/IconVerticalSolidList"/>
    <dgm:cxn modelId="{7D6C9B1B-3145-49F5-AFA8-2E6189A4059F}" type="presParOf" srcId="{6A6A53D9-3846-44E4-91C7-D2851D553E22}" destId="{C098BFE3-13B4-4847-8771-22C1AB210780}" srcOrd="1" destOrd="0" presId="urn:microsoft.com/office/officeart/2018/2/layout/IconVerticalSolidList"/>
    <dgm:cxn modelId="{05B6DC95-09EF-40F1-A5D4-C6685690582E}" type="presParOf" srcId="{6A6A53D9-3846-44E4-91C7-D2851D553E22}" destId="{9EE1B6D6-65F9-4854-AA5F-16507EBE5A76}" srcOrd="2" destOrd="0" presId="urn:microsoft.com/office/officeart/2018/2/layout/IconVerticalSolidList"/>
    <dgm:cxn modelId="{C656372B-5219-478C-A402-3BBBDD429E10}" type="presParOf" srcId="{6A6A53D9-3846-44E4-91C7-D2851D553E22}" destId="{86C6715C-22F6-4049-A212-190E497B4C6A}" srcOrd="3" destOrd="0" presId="urn:microsoft.com/office/officeart/2018/2/layout/IconVerticalSolidList"/>
    <dgm:cxn modelId="{920F4E70-9CB1-4E5E-B9D8-9C306F46A993}" type="presParOf" srcId="{DFD7656C-A6D4-4380-9132-59CE8E3A8C29}" destId="{4AB55FF0-378B-4C26-A72B-FC174CD52B89}" srcOrd="1" destOrd="0" presId="urn:microsoft.com/office/officeart/2018/2/layout/IconVerticalSolidList"/>
    <dgm:cxn modelId="{E08D7F3A-43D6-48D6-BF84-F712D46DAE4B}" type="presParOf" srcId="{DFD7656C-A6D4-4380-9132-59CE8E3A8C29}" destId="{06E6D253-F6B9-4972-8620-66041847EE86}" srcOrd="2" destOrd="0" presId="urn:microsoft.com/office/officeart/2018/2/layout/IconVerticalSolidList"/>
    <dgm:cxn modelId="{412A9DF1-E512-41E6-BE92-348E0E6E3C60}" type="presParOf" srcId="{06E6D253-F6B9-4972-8620-66041847EE86}" destId="{BA028EA7-E6D1-4FAB-801A-9B0C63BD707A}" srcOrd="0" destOrd="0" presId="urn:microsoft.com/office/officeart/2018/2/layout/IconVerticalSolidList"/>
    <dgm:cxn modelId="{5FA2D772-2AA3-40A3-8581-3C8EB1916F10}" type="presParOf" srcId="{06E6D253-F6B9-4972-8620-66041847EE86}" destId="{0F6F4E56-5434-4FFF-A009-B566EAC4E68C}" srcOrd="1" destOrd="0" presId="urn:microsoft.com/office/officeart/2018/2/layout/IconVerticalSolidList"/>
    <dgm:cxn modelId="{AA685D22-605B-4EFF-8719-26396FDDD99C}" type="presParOf" srcId="{06E6D253-F6B9-4972-8620-66041847EE86}" destId="{4CD78C91-368B-498B-900B-26A12FF2A8C2}" srcOrd="2" destOrd="0" presId="urn:microsoft.com/office/officeart/2018/2/layout/IconVerticalSolidList"/>
    <dgm:cxn modelId="{9C39275C-549E-4880-96C1-FCA7195FE1C0}" type="presParOf" srcId="{06E6D253-F6B9-4972-8620-66041847EE86}" destId="{01963CC3-1FCD-4888-8389-19747461E463}" srcOrd="3" destOrd="0" presId="urn:microsoft.com/office/officeart/2018/2/layout/IconVerticalSolidList"/>
    <dgm:cxn modelId="{61333468-8912-4E86-86F5-03D4D3D5A6A3}" type="presParOf" srcId="{DFD7656C-A6D4-4380-9132-59CE8E3A8C29}" destId="{CD0ED5B0-A3A5-417A-A1DD-24434D4B8D02}" srcOrd="3" destOrd="0" presId="urn:microsoft.com/office/officeart/2018/2/layout/IconVerticalSolidList"/>
    <dgm:cxn modelId="{BC519532-F479-4C40-B097-4F9A937A0A27}" type="presParOf" srcId="{DFD7656C-A6D4-4380-9132-59CE8E3A8C29}" destId="{2734D7C8-C103-49A6-8C1C-A2074717DBE2}" srcOrd="4" destOrd="0" presId="urn:microsoft.com/office/officeart/2018/2/layout/IconVerticalSolidList"/>
    <dgm:cxn modelId="{05ADD6D6-6BCE-48AC-887A-D88C76087B03}" type="presParOf" srcId="{2734D7C8-C103-49A6-8C1C-A2074717DBE2}" destId="{EA1B44B7-1DE4-4514-96D8-9098C31104B2}" srcOrd="0" destOrd="0" presId="urn:microsoft.com/office/officeart/2018/2/layout/IconVerticalSolidList"/>
    <dgm:cxn modelId="{8D396E93-FA76-415D-8ABB-DD5A4DCADEFC}" type="presParOf" srcId="{2734D7C8-C103-49A6-8C1C-A2074717DBE2}" destId="{C56C376D-D081-41D7-8443-A19E041BE54B}" srcOrd="1" destOrd="0" presId="urn:microsoft.com/office/officeart/2018/2/layout/IconVerticalSolidList"/>
    <dgm:cxn modelId="{BFD7FF3A-6BA9-4596-A997-D2DF1BDB13AC}" type="presParOf" srcId="{2734D7C8-C103-49A6-8C1C-A2074717DBE2}" destId="{FEBCA284-82CC-48D3-A60C-6B1E5F9F5E6B}" srcOrd="2" destOrd="0" presId="urn:microsoft.com/office/officeart/2018/2/layout/IconVerticalSolidList"/>
    <dgm:cxn modelId="{BC774CD5-2490-45C3-A416-1BBCC0C51702}" type="presParOf" srcId="{2734D7C8-C103-49A6-8C1C-A2074717DBE2}" destId="{B6FE2D07-9D6C-4EFE-8D7D-C5A0DB4A5D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B0EBAD-3B33-4AAD-92C0-0F30587453F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9EED7-A0AE-4284-9D63-A42028F6AE3B}">
      <dgm:prSet/>
      <dgm:spPr/>
      <dgm:t>
        <a:bodyPr/>
        <a:lstStyle/>
        <a:p>
          <a:r>
            <a:rPr lang="en-US" baseline="0" dirty="0"/>
            <a:t>Tempo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Rate of musical beats present in the audio.</a:t>
          </a:r>
          <a:endParaRPr lang="en-US" dirty="0"/>
        </a:p>
      </dgm:t>
    </dgm:pt>
    <dgm:pt modelId="{AFDAF7E2-D440-44B8-B266-A6C4F82A79D6}" type="parTrans" cxnId="{D9589C85-5E7B-4314-A5F8-11C68996A869}">
      <dgm:prSet/>
      <dgm:spPr/>
      <dgm:t>
        <a:bodyPr/>
        <a:lstStyle/>
        <a:p>
          <a:endParaRPr lang="en-US"/>
        </a:p>
      </dgm:t>
    </dgm:pt>
    <dgm:pt modelId="{BB53C199-8A70-4494-A733-A97C1D752228}" type="sibTrans" cxnId="{D9589C85-5E7B-4314-A5F8-11C68996A869}">
      <dgm:prSet/>
      <dgm:spPr/>
      <dgm:t>
        <a:bodyPr/>
        <a:lstStyle/>
        <a:p>
          <a:endParaRPr lang="en-US"/>
        </a:p>
      </dgm:t>
    </dgm:pt>
    <dgm:pt modelId="{AA92E94D-D9A0-4B40-B44C-F68F2617F941}">
      <dgm:prSet/>
      <dgm:spPr/>
      <dgm:t>
        <a:bodyPr/>
        <a:lstStyle/>
        <a:p>
          <a:r>
            <a:rPr lang="en-US" baseline="0" dirty="0"/>
            <a:t>Zero Crossings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Point at which the polarity changes. Used in estimating fundamental frequency of speech.</a:t>
          </a:r>
          <a:endParaRPr lang="en-US" dirty="0"/>
        </a:p>
      </dgm:t>
    </dgm:pt>
    <dgm:pt modelId="{B9C9AB4F-8D06-4B40-B1AC-D84FB6B415F0}" type="parTrans" cxnId="{909BF273-9638-435E-8F7F-8CCDA7C20806}">
      <dgm:prSet/>
      <dgm:spPr/>
      <dgm:t>
        <a:bodyPr/>
        <a:lstStyle/>
        <a:p>
          <a:endParaRPr lang="en-US"/>
        </a:p>
      </dgm:t>
    </dgm:pt>
    <dgm:pt modelId="{93FFAA4B-D5E6-4FA5-B7DF-3CBDC26B8CDB}" type="sibTrans" cxnId="{909BF273-9638-435E-8F7F-8CCDA7C20806}">
      <dgm:prSet/>
      <dgm:spPr/>
      <dgm:t>
        <a:bodyPr/>
        <a:lstStyle/>
        <a:p>
          <a:endParaRPr lang="en-US"/>
        </a:p>
      </dgm:t>
    </dgm:pt>
    <dgm:pt modelId="{4187D5BF-1C8A-47EB-B8B0-CB4CB06BB6D8}">
      <dgm:prSet/>
      <dgm:spPr/>
      <dgm:t>
        <a:bodyPr/>
        <a:lstStyle/>
        <a:p>
          <a:r>
            <a:rPr lang="en-US" baseline="0" dirty="0"/>
            <a:t>Spectral Band Width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Wavelength interval in which the spectral quantity is not less than half its maximum value. (High and Low Pitch detection)</a:t>
          </a:r>
          <a:endParaRPr lang="en-US" dirty="0"/>
        </a:p>
      </dgm:t>
    </dgm:pt>
    <dgm:pt modelId="{3D1F78B0-6B50-4CC9-9E44-D1D0522730DC}" type="parTrans" cxnId="{C227B60F-B763-45DE-B60A-F649155934F6}">
      <dgm:prSet/>
      <dgm:spPr/>
      <dgm:t>
        <a:bodyPr/>
        <a:lstStyle/>
        <a:p>
          <a:endParaRPr lang="en-US"/>
        </a:p>
      </dgm:t>
    </dgm:pt>
    <dgm:pt modelId="{2EFC6A47-B5A2-4AF0-AE88-B974518F0179}" type="sibTrans" cxnId="{C227B60F-B763-45DE-B60A-F649155934F6}">
      <dgm:prSet/>
      <dgm:spPr/>
      <dgm:t>
        <a:bodyPr/>
        <a:lstStyle/>
        <a:p>
          <a:endParaRPr lang="en-US"/>
        </a:p>
      </dgm:t>
    </dgm:pt>
    <dgm:pt modelId="{871C45A1-9E00-4F86-B96E-986D307C697F}">
      <dgm:prSet/>
      <dgm:spPr/>
      <dgm:t>
        <a:bodyPr/>
        <a:lstStyle/>
        <a:p>
          <a:r>
            <a:rPr lang="en-US" baseline="0" dirty="0"/>
            <a:t>Spectral Contrast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Energy contrast of sub-bands in a spectrogram captures the presence of clear narrow-band signals from broad-band noise.</a:t>
          </a:r>
          <a:endParaRPr lang="en-US" dirty="0"/>
        </a:p>
      </dgm:t>
    </dgm:pt>
    <dgm:pt modelId="{8F7BD47F-CA69-4883-B4B4-9B7B0B169990}" type="parTrans" cxnId="{534D0104-234A-4CCE-8B78-439D85A3D0E2}">
      <dgm:prSet/>
      <dgm:spPr/>
      <dgm:t>
        <a:bodyPr/>
        <a:lstStyle/>
        <a:p>
          <a:endParaRPr lang="en-US"/>
        </a:p>
      </dgm:t>
    </dgm:pt>
    <dgm:pt modelId="{492F303A-F79B-4A5A-A236-DD6B29372852}" type="sibTrans" cxnId="{534D0104-234A-4CCE-8B78-439D85A3D0E2}">
      <dgm:prSet/>
      <dgm:spPr/>
      <dgm:t>
        <a:bodyPr/>
        <a:lstStyle/>
        <a:p>
          <a:endParaRPr lang="en-US"/>
        </a:p>
      </dgm:t>
    </dgm:pt>
    <dgm:pt modelId="{196A49D0-0776-4073-B0E3-1848B1D58808}">
      <dgm:prSet/>
      <dgm:spPr/>
      <dgm:t>
        <a:bodyPr/>
        <a:lstStyle/>
        <a:p>
          <a:r>
            <a:rPr lang="en-US" baseline="0" dirty="0"/>
            <a:t>Spectral Centroid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Center of mass of the spectrum can be calculated using this feature. Also used in characterizing a spectrum. (Brightness and Warmth)</a:t>
          </a:r>
          <a:endParaRPr lang="en-US" dirty="0"/>
        </a:p>
      </dgm:t>
    </dgm:pt>
    <dgm:pt modelId="{DB911C7D-2B16-4FB9-ABD4-92DAF662F069}" type="parTrans" cxnId="{D5D2D074-D532-4C58-80EF-F3A8AE21C3E0}">
      <dgm:prSet/>
      <dgm:spPr/>
      <dgm:t>
        <a:bodyPr/>
        <a:lstStyle/>
        <a:p>
          <a:endParaRPr lang="en-US"/>
        </a:p>
      </dgm:t>
    </dgm:pt>
    <dgm:pt modelId="{11054E81-2B17-4CE1-B1FE-E0A01475671D}" type="sibTrans" cxnId="{D5D2D074-D532-4C58-80EF-F3A8AE21C3E0}">
      <dgm:prSet/>
      <dgm:spPr/>
      <dgm:t>
        <a:bodyPr/>
        <a:lstStyle/>
        <a:p>
          <a:endParaRPr lang="en-US"/>
        </a:p>
      </dgm:t>
    </dgm:pt>
    <dgm:pt modelId="{9C97A016-6A7C-4850-B74E-9F494B87B14E}">
      <dgm:prSet/>
      <dgm:spPr/>
      <dgm:t>
        <a:bodyPr/>
        <a:lstStyle/>
        <a:p>
          <a:r>
            <a:rPr lang="en-US" baseline="0" dirty="0"/>
            <a:t>Spectral Roll-off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Used in approximating maximum &amp; minimum frequency, it is a threshold below which 85% of energy of the spectrum is present.</a:t>
          </a:r>
          <a:endParaRPr lang="en-US" dirty="0"/>
        </a:p>
      </dgm:t>
    </dgm:pt>
    <dgm:pt modelId="{86BDCD8C-2BB6-40D1-82CC-3E35B6F533FB}" type="parTrans" cxnId="{7C9AFD94-988D-4346-96CD-2165CDEA6E01}">
      <dgm:prSet/>
      <dgm:spPr/>
      <dgm:t>
        <a:bodyPr/>
        <a:lstStyle/>
        <a:p>
          <a:endParaRPr lang="en-US"/>
        </a:p>
      </dgm:t>
    </dgm:pt>
    <dgm:pt modelId="{A01C7C84-DEE0-4920-9C76-92AF50486043}" type="sibTrans" cxnId="{7C9AFD94-988D-4346-96CD-2165CDEA6E01}">
      <dgm:prSet/>
      <dgm:spPr/>
      <dgm:t>
        <a:bodyPr/>
        <a:lstStyle/>
        <a:p>
          <a:endParaRPr lang="en-US"/>
        </a:p>
      </dgm:t>
    </dgm:pt>
    <dgm:pt modelId="{34AE6909-ED80-443B-87D8-DB4BCB0724FC}" type="pres">
      <dgm:prSet presAssocID="{18B0EBAD-3B33-4AAD-92C0-0F30587453FC}" presName="diagram" presStyleCnt="0">
        <dgm:presLayoutVars>
          <dgm:dir/>
          <dgm:resizeHandles val="exact"/>
        </dgm:presLayoutVars>
      </dgm:prSet>
      <dgm:spPr/>
    </dgm:pt>
    <dgm:pt modelId="{08AF46DD-D731-4260-8A7F-3964C809F9A2}" type="pres">
      <dgm:prSet presAssocID="{EC29EED7-A0AE-4284-9D63-A42028F6AE3B}" presName="node" presStyleLbl="node1" presStyleIdx="0" presStyleCnt="6">
        <dgm:presLayoutVars>
          <dgm:bulletEnabled val="1"/>
        </dgm:presLayoutVars>
      </dgm:prSet>
      <dgm:spPr/>
    </dgm:pt>
    <dgm:pt modelId="{DC834B3E-0E65-48B7-9F38-267C6C9EA5F2}" type="pres">
      <dgm:prSet presAssocID="{BB53C199-8A70-4494-A733-A97C1D752228}" presName="sibTrans" presStyleCnt="0"/>
      <dgm:spPr/>
    </dgm:pt>
    <dgm:pt modelId="{F3FE2E77-67FB-4398-A15E-CD5043EB1911}" type="pres">
      <dgm:prSet presAssocID="{AA92E94D-D9A0-4B40-B44C-F68F2617F941}" presName="node" presStyleLbl="node1" presStyleIdx="1" presStyleCnt="6">
        <dgm:presLayoutVars>
          <dgm:bulletEnabled val="1"/>
        </dgm:presLayoutVars>
      </dgm:prSet>
      <dgm:spPr/>
    </dgm:pt>
    <dgm:pt modelId="{53F91558-766C-4208-BE7D-8419CB56D61D}" type="pres">
      <dgm:prSet presAssocID="{93FFAA4B-D5E6-4FA5-B7DF-3CBDC26B8CDB}" presName="sibTrans" presStyleCnt="0"/>
      <dgm:spPr/>
    </dgm:pt>
    <dgm:pt modelId="{4CF1D0BF-61E1-47A9-A48F-81A83A18F5BA}" type="pres">
      <dgm:prSet presAssocID="{4187D5BF-1C8A-47EB-B8B0-CB4CB06BB6D8}" presName="node" presStyleLbl="node1" presStyleIdx="2" presStyleCnt="6">
        <dgm:presLayoutVars>
          <dgm:bulletEnabled val="1"/>
        </dgm:presLayoutVars>
      </dgm:prSet>
      <dgm:spPr/>
    </dgm:pt>
    <dgm:pt modelId="{FE09D343-0A98-42C4-9F2D-6D3E521D3C96}" type="pres">
      <dgm:prSet presAssocID="{2EFC6A47-B5A2-4AF0-AE88-B974518F0179}" presName="sibTrans" presStyleCnt="0"/>
      <dgm:spPr/>
    </dgm:pt>
    <dgm:pt modelId="{8F53E10F-57C4-4479-BE2B-B2A2D47C6B9B}" type="pres">
      <dgm:prSet presAssocID="{871C45A1-9E00-4F86-B96E-986D307C697F}" presName="node" presStyleLbl="node1" presStyleIdx="3" presStyleCnt="6">
        <dgm:presLayoutVars>
          <dgm:bulletEnabled val="1"/>
        </dgm:presLayoutVars>
      </dgm:prSet>
      <dgm:spPr/>
    </dgm:pt>
    <dgm:pt modelId="{5168B418-9066-4AA2-A0D6-D321BE362057}" type="pres">
      <dgm:prSet presAssocID="{492F303A-F79B-4A5A-A236-DD6B29372852}" presName="sibTrans" presStyleCnt="0"/>
      <dgm:spPr/>
    </dgm:pt>
    <dgm:pt modelId="{CFDC972A-572D-4FCE-A401-442DC9D1C961}" type="pres">
      <dgm:prSet presAssocID="{196A49D0-0776-4073-B0E3-1848B1D58808}" presName="node" presStyleLbl="node1" presStyleIdx="4" presStyleCnt="6">
        <dgm:presLayoutVars>
          <dgm:bulletEnabled val="1"/>
        </dgm:presLayoutVars>
      </dgm:prSet>
      <dgm:spPr/>
    </dgm:pt>
    <dgm:pt modelId="{584E4C03-3564-4D03-B8A0-34E0FFB6D113}" type="pres">
      <dgm:prSet presAssocID="{11054E81-2B17-4CE1-B1FE-E0A01475671D}" presName="sibTrans" presStyleCnt="0"/>
      <dgm:spPr/>
    </dgm:pt>
    <dgm:pt modelId="{9A41B01C-6EF2-43D5-9913-F67555B9C659}" type="pres">
      <dgm:prSet presAssocID="{9C97A016-6A7C-4850-B74E-9F494B87B14E}" presName="node" presStyleLbl="node1" presStyleIdx="5" presStyleCnt="6">
        <dgm:presLayoutVars>
          <dgm:bulletEnabled val="1"/>
        </dgm:presLayoutVars>
      </dgm:prSet>
      <dgm:spPr/>
    </dgm:pt>
  </dgm:ptLst>
  <dgm:cxnLst>
    <dgm:cxn modelId="{534D0104-234A-4CCE-8B78-439D85A3D0E2}" srcId="{18B0EBAD-3B33-4AAD-92C0-0F30587453FC}" destId="{871C45A1-9E00-4F86-B96E-986D307C697F}" srcOrd="3" destOrd="0" parTransId="{8F7BD47F-CA69-4883-B4B4-9B7B0B169990}" sibTransId="{492F303A-F79B-4A5A-A236-DD6B29372852}"/>
    <dgm:cxn modelId="{6E7BB909-88F4-4EA7-A7FB-3781D0AFF136}" type="presOf" srcId="{4187D5BF-1C8A-47EB-B8B0-CB4CB06BB6D8}" destId="{4CF1D0BF-61E1-47A9-A48F-81A83A18F5BA}" srcOrd="0" destOrd="0" presId="urn:microsoft.com/office/officeart/2005/8/layout/default"/>
    <dgm:cxn modelId="{C227B60F-B763-45DE-B60A-F649155934F6}" srcId="{18B0EBAD-3B33-4AAD-92C0-0F30587453FC}" destId="{4187D5BF-1C8A-47EB-B8B0-CB4CB06BB6D8}" srcOrd="2" destOrd="0" parTransId="{3D1F78B0-6B50-4CC9-9E44-D1D0522730DC}" sibTransId="{2EFC6A47-B5A2-4AF0-AE88-B974518F0179}"/>
    <dgm:cxn modelId="{6F68472B-04D3-4073-8015-3122AF520A3D}" type="presOf" srcId="{18B0EBAD-3B33-4AAD-92C0-0F30587453FC}" destId="{34AE6909-ED80-443B-87D8-DB4BCB0724FC}" srcOrd="0" destOrd="0" presId="urn:microsoft.com/office/officeart/2005/8/layout/default"/>
    <dgm:cxn modelId="{7B348337-AB9C-4177-B503-2D355417F81F}" type="presOf" srcId="{EC29EED7-A0AE-4284-9D63-A42028F6AE3B}" destId="{08AF46DD-D731-4260-8A7F-3964C809F9A2}" srcOrd="0" destOrd="0" presId="urn:microsoft.com/office/officeart/2005/8/layout/default"/>
    <dgm:cxn modelId="{01990438-5253-4F4B-87FE-A610E3D688DF}" type="presOf" srcId="{9C97A016-6A7C-4850-B74E-9F494B87B14E}" destId="{9A41B01C-6EF2-43D5-9913-F67555B9C659}" srcOrd="0" destOrd="0" presId="urn:microsoft.com/office/officeart/2005/8/layout/default"/>
    <dgm:cxn modelId="{909BF273-9638-435E-8F7F-8CCDA7C20806}" srcId="{18B0EBAD-3B33-4AAD-92C0-0F30587453FC}" destId="{AA92E94D-D9A0-4B40-B44C-F68F2617F941}" srcOrd="1" destOrd="0" parTransId="{B9C9AB4F-8D06-4B40-B1AC-D84FB6B415F0}" sibTransId="{93FFAA4B-D5E6-4FA5-B7DF-3CBDC26B8CDB}"/>
    <dgm:cxn modelId="{D5D2D074-D532-4C58-80EF-F3A8AE21C3E0}" srcId="{18B0EBAD-3B33-4AAD-92C0-0F30587453FC}" destId="{196A49D0-0776-4073-B0E3-1848B1D58808}" srcOrd="4" destOrd="0" parTransId="{DB911C7D-2B16-4FB9-ABD4-92DAF662F069}" sibTransId="{11054E81-2B17-4CE1-B1FE-E0A01475671D}"/>
    <dgm:cxn modelId="{6C673D7B-9B79-4F55-A981-832881C60C93}" type="presOf" srcId="{AA92E94D-D9A0-4B40-B44C-F68F2617F941}" destId="{F3FE2E77-67FB-4398-A15E-CD5043EB1911}" srcOrd="0" destOrd="0" presId="urn:microsoft.com/office/officeart/2005/8/layout/default"/>
    <dgm:cxn modelId="{97228C7F-D116-428F-887B-8C1B6F1F1313}" type="presOf" srcId="{871C45A1-9E00-4F86-B96E-986D307C697F}" destId="{8F53E10F-57C4-4479-BE2B-B2A2D47C6B9B}" srcOrd="0" destOrd="0" presId="urn:microsoft.com/office/officeart/2005/8/layout/default"/>
    <dgm:cxn modelId="{D9589C85-5E7B-4314-A5F8-11C68996A869}" srcId="{18B0EBAD-3B33-4AAD-92C0-0F30587453FC}" destId="{EC29EED7-A0AE-4284-9D63-A42028F6AE3B}" srcOrd="0" destOrd="0" parTransId="{AFDAF7E2-D440-44B8-B266-A6C4F82A79D6}" sibTransId="{BB53C199-8A70-4494-A733-A97C1D752228}"/>
    <dgm:cxn modelId="{7C9AFD94-988D-4346-96CD-2165CDEA6E01}" srcId="{18B0EBAD-3B33-4AAD-92C0-0F30587453FC}" destId="{9C97A016-6A7C-4850-B74E-9F494B87B14E}" srcOrd="5" destOrd="0" parTransId="{86BDCD8C-2BB6-40D1-82CC-3E35B6F533FB}" sibTransId="{A01C7C84-DEE0-4920-9C76-92AF50486043}"/>
    <dgm:cxn modelId="{12D8CAF7-4BBE-44AD-9E89-29D9154342AB}" type="presOf" srcId="{196A49D0-0776-4073-B0E3-1848B1D58808}" destId="{CFDC972A-572D-4FCE-A401-442DC9D1C961}" srcOrd="0" destOrd="0" presId="urn:microsoft.com/office/officeart/2005/8/layout/default"/>
    <dgm:cxn modelId="{61A6C996-A1C5-486D-B1BC-13732C5F69B4}" type="presParOf" srcId="{34AE6909-ED80-443B-87D8-DB4BCB0724FC}" destId="{08AF46DD-D731-4260-8A7F-3964C809F9A2}" srcOrd="0" destOrd="0" presId="urn:microsoft.com/office/officeart/2005/8/layout/default"/>
    <dgm:cxn modelId="{1334B8E5-9C9F-4034-9C43-63363593F56B}" type="presParOf" srcId="{34AE6909-ED80-443B-87D8-DB4BCB0724FC}" destId="{DC834B3E-0E65-48B7-9F38-267C6C9EA5F2}" srcOrd="1" destOrd="0" presId="urn:microsoft.com/office/officeart/2005/8/layout/default"/>
    <dgm:cxn modelId="{4A6098BF-5B5A-44BB-8C88-FCE3C1FEE72A}" type="presParOf" srcId="{34AE6909-ED80-443B-87D8-DB4BCB0724FC}" destId="{F3FE2E77-67FB-4398-A15E-CD5043EB1911}" srcOrd="2" destOrd="0" presId="urn:microsoft.com/office/officeart/2005/8/layout/default"/>
    <dgm:cxn modelId="{66B73346-9EA2-400B-B46D-4C9E45071939}" type="presParOf" srcId="{34AE6909-ED80-443B-87D8-DB4BCB0724FC}" destId="{53F91558-766C-4208-BE7D-8419CB56D61D}" srcOrd="3" destOrd="0" presId="urn:microsoft.com/office/officeart/2005/8/layout/default"/>
    <dgm:cxn modelId="{C6B297C3-CA2D-4722-9C44-92A602CB8A4D}" type="presParOf" srcId="{34AE6909-ED80-443B-87D8-DB4BCB0724FC}" destId="{4CF1D0BF-61E1-47A9-A48F-81A83A18F5BA}" srcOrd="4" destOrd="0" presId="urn:microsoft.com/office/officeart/2005/8/layout/default"/>
    <dgm:cxn modelId="{C29BD962-95E0-4061-A6AC-B4BE80719E48}" type="presParOf" srcId="{34AE6909-ED80-443B-87D8-DB4BCB0724FC}" destId="{FE09D343-0A98-42C4-9F2D-6D3E521D3C96}" srcOrd="5" destOrd="0" presId="urn:microsoft.com/office/officeart/2005/8/layout/default"/>
    <dgm:cxn modelId="{EDCD9435-819A-4FDB-89E3-7BDFC69E0E1C}" type="presParOf" srcId="{34AE6909-ED80-443B-87D8-DB4BCB0724FC}" destId="{8F53E10F-57C4-4479-BE2B-B2A2D47C6B9B}" srcOrd="6" destOrd="0" presId="urn:microsoft.com/office/officeart/2005/8/layout/default"/>
    <dgm:cxn modelId="{187183F5-2F92-46E1-B95C-3743A653EC12}" type="presParOf" srcId="{34AE6909-ED80-443B-87D8-DB4BCB0724FC}" destId="{5168B418-9066-4AA2-A0D6-D321BE362057}" srcOrd="7" destOrd="0" presId="urn:microsoft.com/office/officeart/2005/8/layout/default"/>
    <dgm:cxn modelId="{1AA3F55C-B72B-4064-951F-0BF7A003CC54}" type="presParOf" srcId="{34AE6909-ED80-443B-87D8-DB4BCB0724FC}" destId="{CFDC972A-572D-4FCE-A401-442DC9D1C961}" srcOrd="8" destOrd="0" presId="urn:microsoft.com/office/officeart/2005/8/layout/default"/>
    <dgm:cxn modelId="{93D5BB4E-F52D-4B4D-B0D0-ABC8DABD36BA}" type="presParOf" srcId="{34AE6909-ED80-443B-87D8-DB4BCB0724FC}" destId="{584E4C03-3564-4D03-B8A0-34E0FFB6D113}" srcOrd="9" destOrd="0" presId="urn:microsoft.com/office/officeart/2005/8/layout/default"/>
    <dgm:cxn modelId="{749E9099-DF24-4BEB-8F28-9909C9DE397E}" type="presParOf" srcId="{34AE6909-ED80-443B-87D8-DB4BCB0724FC}" destId="{9A41B01C-6EF2-43D5-9913-F67555B9C65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0EBAD-3B33-4AAD-92C0-0F30587453F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9EED7-A0AE-4284-9D63-A42028F6AE3B}">
      <dgm:prSet/>
      <dgm:spPr/>
      <dgm:t>
        <a:bodyPr/>
        <a:lstStyle/>
        <a:p>
          <a:r>
            <a:rPr lang="en-US" baseline="0" dirty="0"/>
            <a:t>Spectral Flatness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Measures the presence of noise in audio in contrast to measuring the presence of toned data. High value indicates presence of white-noise.</a:t>
          </a:r>
          <a:endParaRPr lang="en-US" dirty="0"/>
        </a:p>
      </dgm:t>
    </dgm:pt>
    <dgm:pt modelId="{AFDAF7E2-D440-44B8-B266-A6C4F82A79D6}" type="parTrans" cxnId="{D9589C85-5E7B-4314-A5F8-11C68996A869}">
      <dgm:prSet/>
      <dgm:spPr/>
      <dgm:t>
        <a:bodyPr/>
        <a:lstStyle/>
        <a:p>
          <a:endParaRPr lang="en-US"/>
        </a:p>
      </dgm:t>
    </dgm:pt>
    <dgm:pt modelId="{BB53C199-8A70-4494-A733-A97C1D752228}" type="sibTrans" cxnId="{D9589C85-5E7B-4314-A5F8-11C68996A869}">
      <dgm:prSet/>
      <dgm:spPr/>
      <dgm:t>
        <a:bodyPr/>
        <a:lstStyle/>
        <a:p>
          <a:endParaRPr lang="en-US"/>
        </a:p>
      </dgm:t>
    </dgm:pt>
    <dgm:pt modelId="{AA92E94D-D9A0-4B40-B44C-F68F2617F941}">
      <dgm:prSet/>
      <dgm:spPr/>
      <dgm:t>
        <a:bodyPr/>
        <a:lstStyle/>
        <a:p>
          <a:r>
            <a:rPr lang="en-US" baseline="0" dirty="0"/>
            <a:t>Chroma Short-Time </a:t>
          </a:r>
          <a:br>
            <a:rPr lang="en-US" baseline="0" dirty="0"/>
          </a:br>
          <a:r>
            <a:rPr lang="en-US" baseline="0" dirty="0"/>
            <a:t>Fourier Transform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Presence of tonal content can be captured as this feature classifies input data into 12 different pitches.</a:t>
          </a:r>
          <a:endParaRPr lang="en-US" dirty="0"/>
        </a:p>
      </dgm:t>
    </dgm:pt>
    <dgm:pt modelId="{B9C9AB4F-8D06-4B40-B1AC-D84FB6B415F0}" type="parTrans" cxnId="{909BF273-9638-435E-8F7F-8CCDA7C20806}">
      <dgm:prSet/>
      <dgm:spPr/>
      <dgm:t>
        <a:bodyPr/>
        <a:lstStyle/>
        <a:p>
          <a:endParaRPr lang="en-US"/>
        </a:p>
      </dgm:t>
    </dgm:pt>
    <dgm:pt modelId="{93FFAA4B-D5E6-4FA5-B7DF-3CBDC26B8CDB}" type="sibTrans" cxnId="{909BF273-9638-435E-8F7F-8CCDA7C20806}">
      <dgm:prSet/>
      <dgm:spPr/>
      <dgm:t>
        <a:bodyPr/>
        <a:lstStyle/>
        <a:p>
          <a:endParaRPr lang="en-US"/>
        </a:p>
      </dgm:t>
    </dgm:pt>
    <dgm:pt modelId="{4187D5BF-1C8A-47EB-B8B0-CB4CB06BB6D8}">
      <dgm:prSet/>
      <dgm:spPr/>
      <dgm:t>
        <a:bodyPr/>
        <a:lstStyle/>
        <a:p>
          <a:r>
            <a:rPr lang="en-US" baseline="0" dirty="0"/>
            <a:t>Chroma Constant Q-Transform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Provides better resolution for very low and very high frequencies which are often difficult to capture and process.</a:t>
          </a:r>
          <a:endParaRPr lang="en-US" dirty="0"/>
        </a:p>
      </dgm:t>
    </dgm:pt>
    <dgm:pt modelId="{3D1F78B0-6B50-4CC9-9E44-D1D0522730DC}" type="parTrans" cxnId="{C227B60F-B763-45DE-B60A-F649155934F6}">
      <dgm:prSet/>
      <dgm:spPr/>
      <dgm:t>
        <a:bodyPr/>
        <a:lstStyle/>
        <a:p>
          <a:endParaRPr lang="en-US"/>
        </a:p>
      </dgm:t>
    </dgm:pt>
    <dgm:pt modelId="{2EFC6A47-B5A2-4AF0-AE88-B974518F0179}" type="sibTrans" cxnId="{C227B60F-B763-45DE-B60A-F649155934F6}">
      <dgm:prSet/>
      <dgm:spPr/>
      <dgm:t>
        <a:bodyPr/>
        <a:lstStyle/>
        <a:p>
          <a:endParaRPr lang="en-US"/>
        </a:p>
      </dgm:t>
    </dgm:pt>
    <dgm:pt modelId="{871C45A1-9E00-4F86-B96E-986D307C697F}">
      <dgm:prSet/>
      <dgm:spPr/>
      <dgm:t>
        <a:bodyPr/>
        <a:lstStyle/>
        <a:p>
          <a:r>
            <a:rPr lang="en-US" baseline="0" dirty="0"/>
            <a:t>Chroma Energy Normalized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Effectively helps in audio classification, this feature is robust to dynamics, timbre and articulation. This is a variant of </a:t>
          </a:r>
          <a:r>
            <a:rPr lang="en-US" baseline="0" dirty="0" err="1"/>
            <a:t>chromagram</a:t>
          </a:r>
          <a:r>
            <a:rPr lang="en-US" baseline="0" dirty="0"/>
            <a:t>.</a:t>
          </a:r>
          <a:endParaRPr lang="en-US" dirty="0"/>
        </a:p>
      </dgm:t>
    </dgm:pt>
    <dgm:pt modelId="{8F7BD47F-CA69-4883-B4B4-9B7B0B169990}" type="parTrans" cxnId="{534D0104-234A-4CCE-8B78-439D85A3D0E2}">
      <dgm:prSet/>
      <dgm:spPr/>
      <dgm:t>
        <a:bodyPr/>
        <a:lstStyle/>
        <a:p>
          <a:endParaRPr lang="en-US"/>
        </a:p>
      </dgm:t>
    </dgm:pt>
    <dgm:pt modelId="{492F303A-F79B-4A5A-A236-DD6B29372852}" type="sibTrans" cxnId="{534D0104-234A-4CCE-8B78-439D85A3D0E2}">
      <dgm:prSet/>
      <dgm:spPr/>
      <dgm:t>
        <a:bodyPr/>
        <a:lstStyle/>
        <a:p>
          <a:endParaRPr lang="en-US"/>
        </a:p>
      </dgm:t>
    </dgm:pt>
    <dgm:pt modelId="{196A49D0-0776-4073-B0E3-1848B1D58808}">
      <dgm:prSet/>
      <dgm:spPr/>
      <dgm:t>
        <a:bodyPr/>
        <a:lstStyle/>
        <a:p>
          <a:r>
            <a:rPr lang="en-US" baseline="0" dirty="0"/>
            <a:t>Mel Frequency</a:t>
          </a:r>
          <a:br>
            <a:rPr lang="en-US" baseline="0" dirty="0"/>
          </a:br>
          <a:br>
            <a:rPr lang="en-US" baseline="0" dirty="0"/>
          </a:br>
          <a:r>
            <a:rPr lang="en-US" baseline="0" dirty="0"/>
            <a:t>Plays vital role in speech recognition and in identifying singers from the audio input.</a:t>
          </a:r>
        </a:p>
        <a:p>
          <a:r>
            <a:rPr lang="en-US" baseline="0" dirty="0"/>
            <a:t>Mel Frequency Cepstral is a combination of MFC coefficients.</a:t>
          </a:r>
        </a:p>
      </dgm:t>
    </dgm:pt>
    <dgm:pt modelId="{DB911C7D-2B16-4FB9-ABD4-92DAF662F069}" type="parTrans" cxnId="{D5D2D074-D532-4C58-80EF-F3A8AE21C3E0}">
      <dgm:prSet/>
      <dgm:spPr/>
      <dgm:t>
        <a:bodyPr/>
        <a:lstStyle/>
        <a:p>
          <a:endParaRPr lang="en-US"/>
        </a:p>
      </dgm:t>
    </dgm:pt>
    <dgm:pt modelId="{11054E81-2B17-4CE1-B1FE-E0A01475671D}" type="sibTrans" cxnId="{D5D2D074-D532-4C58-80EF-F3A8AE21C3E0}">
      <dgm:prSet/>
      <dgm:spPr/>
      <dgm:t>
        <a:bodyPr/>
        <a:lstStyle/>
        <a:p>
          <a:endParaRPr lang="en-US"/>
        </a:p>
      </dgm:t>
    </dgm:pt>
    <dgm:pt modelId="{34AE6909-ED80-443B-87D8-DB4BCB0724FC}" type="pres">
      <dgm:prSet presAssocID="{18B0EBAD-3B33-4AAD-92C0-0F30587453FC}" presName="diagram" presStyleCnt="0">
        <dgm:presLayoutVars>
          <dgm:dir/>
          <dgm:resizeHandles val="exact"/>
        </dgm:presLayoutVars>
      </dgm:prSet>
      <dgm:spPr/>
    </dgm:pt>
    <dgm:pt modelId="{08AF46DD-D731-4260-8A7F-3964C809F9A2}" type="pres">
      <dgm:prSet presAssocID="{EC29EED7-A0AE-4284-9D63-A42028F6AE3B}" presName="node" presStyleLbl="node1" presStyleIdx="0" presStyleCnt="5">
        <dgm:presLayoutVars>
          <dgm:bulletEnabled val="1"/>
        </dgm:presLayoutVars>
      </dgm:prSet>
      <dgm:spPr/>
    </dgm:pt>
    <dgm:pt modelId="{DC834B3E-0E65-48B7-9F38-267C6C9EA5F2}" type="pres">
      <dgm:prSet presAssocID="{BB53C199-8A70-4494-A733-A97C1D752228}" presName="sibTrans" presStyleCnt="0"/>
      <dgm:spPr/>
    </dgm:pt>
    <dgm:pt modelId="{F3FE2E77-67FB-4398-A15E-CD5043EB1911}" type="pres">
      <dgm:prSet presAssocID="{AA92E94D-D9A0-4B40-B44C-F68F2617F941}" presName="node" presStyleLbl="node1" presStyleIdx="1" presStyleCnt="5">
        <dgm:presLayoutVars>
          <dgm:bulletEnabled val="1"/>
        </dgm:presLayoutVars>
      </dgm:prSet>
      <dgm:spPr/>
    </dgm:pt>
    <dgm:pt modelId="{53F91558-766C-4208-BE7D-8419CB56D61D}" type="pres">
      <dgm:prSet presAssocID="{93FFAA4B-D5E6-4FA5-B7DF-3CBDC26B8CDB}" presName="sibTrans" presStyleCnt="0"/>
      <dgm:spPr/>
    </dgm:pt>
    <dgm:pt modelId="{4CF1D0BF-61E1-47A9-A48F-81A83A18F5BA}" type="pres">
      <dgm:prSet presAssocID="{4187D5BF-1C8A-47EB-B8B0-CB4CB06BB6D8}" presName="node" presStyleLbl="node1" presStyleIdx="2" presStyleCnt="5">
        <dgm:presLayoutVars>
          <dgm:bulletEnabled val="1"/>
        </dgm:presLayoutVars>
      </dgm:prSet>
      <dgm:spPr/>
    </dgm:pt>
    <dgm:pt modelId="{FE09D343-0A98-42C4-9F2D-6D3E521D3C96}" type="pres">
      <dgm:prSet presAssocID="{2EFC6A47-B5A2-4AF0-AE88-B974518F0179}" presName="sibTrans" presStyleCnt="0"/>
      <dgm:spPr/>
    </dgm:pt>
    <dgm:pt modelId="{8F53E10F-57C4-4479-BE2B-B2A2D47C6B9B}" type="pres">
      <dgm:prSet presAssocID="{871C45A1-9E00-4F86-B96E-986D307C697F}" presName="node" presStyleLbl="node1" presStyleIdx="3" presStyleCnt="5">
        <dgm:presLayoutVars>
          <dgm:bulletEnabled val="1"/>
        </dgm:presLayoutVars>
      </dgm:prSet>
      <dgm:spPr/>
    </dgm:pt>
    <dgm:pt modelId="{5168B418-9066-4AA2-A0D6-D321BE362057}" type="pres">
      <dgm:prSet presAssocID="{492F303A-F79B-4A5A-A236-DD6B29372852}" presName="sibTrans" presStyleCnt="0"/>
      <dgm:spPr/>
    </dgm:pt>
    <dgm:pt modelId="{CFDC972A-572D-4FCE-A401-442DC9D1C961}" type="pres">
      <dgm:prSet presAssocID="{196A49D0-0776-4073-B0E3-1848B1D58808}" presName="node" presStyleLbl="node1" presStyleIdx="4" presStyleCnt="5">
        <dgm:presLayoutVars>
          <dgm:bulletEnabled val="1"/>
        </dgm:presLayoutVars>
      </dgm:prSet>
      <dgm:spPr/>
    </dgm:pt>
  </dgm:ptLst>
  <dgm:cxnLst>
    <dgm:cxn modelId="{534D0104-234A-4CCE-8B78-439D85A3D0E2}" srcId="{18B0EBAD-3B33-4AAD-92C0-0F30587453FC}" destId="{871C45A1-9E00-4F86-B96E-986D307C697F}" srcOrd="3" destOrd="0" parTransId="{8F7BD47F-CA69-4883-B4B4-9B7B0B169990}" sibTransId="{492F303A-F79B-4A5A-A236-DD6B29372852}"/>
    <dgm:cxn modelId="{6E7BB909-88F4-4EA7-A7FB-3781D0AFF136}" type="presOf" srcId="{4187D5BF-1C8A-47EB-B8B0-CB4CB06BB6D8}" destId="{4CF1D0BF-61E1-47A9-A48F-81A83A18F5BA}" srcOrd="0" destOrd="0" presId="urn:microsoft.com/office/officeart/2005/8/layout/default"/>
    <dgm:cxn modelId="{C227B60F-B763-45DE-B60A-F649155934F6}" srcId="{18B0EBAD-3B33-4AAD-92C0-0F30587453FC}" destId="{4187D5BF-1C8A-47EB-B8B0-CB4CB06BB6D8}" srcOrd="2" destOrd="0" parTransId="{3D1F78B0-6B50-4CC9-9E44-D1D0522730DC}" sibTransId="{2EFC6A47-B5A2-4AF0-AE88-B974518F0179}"/>
    <dgm:cxn modelId="{6F68472B-04D3-4073-8015-3122AF520A3D}" type="presOf" srcId="{18B0EBAD-3B33-4AAD-92C0-0F30587453FC}" destId="{34AE6909-ED80-443B-87D8-DB4BCB0724FC}" srcOrd="0" destOrd="0" presId="urn:microsoft.com/office/officeart/2005/8/layout/default"/>
    <dgm:cxn modelId="{7B348337-AB9C-4177-B503-2D355417F81F}" type="presOf" srcId="{EC29EED7-A0AE-4284-9D63-A42028F6AE3B}" destId="{08AF46DD-D731-4260-8A7F-3964C809F9A2}" srcOrd="0" destOrd="0" presId="urn:microsoft.com/office/officeart/2005/8/layout/default"/>
    <dgm:cxn modelId="{909BF273-9638-435E-8F7F-8CCDA7C20806}" srcId="{18B0EBAD-3B33-4AAD-92C0-0F30587453FC}" destId="{AA92E94D-D9A0-4B40-B44C-F68F2617F941}" srcOrd="1" destOrd="0" parTransId="{B9C9AB4F-8D06-4B40-B1AC-D84FB6B415F0}" sibTransId="{93FFAA4B-D5E6-4FA5-B7DF-3CBDC26B8CDB}"/>
    <dgm:cxn modelId="{D5D2D074-D532-4C58-80EF-F3A8AE21C3E0}" srcId="{18B0EBAD-3B33-4AAD-92C0-0F30587453FC}" destId="{196A49D0-0776-4073-B0E3-1848B1D58808}" srcOrd="4" destOrd="0" parTransId="{DB911C7D-2B16-4FB9-ABD4-92DAF662F069}" sibTransId="{11054E81-2B17-4CE1-B1FE-E0A01475671D}"/>
    <dgm:cxn modelId="{6C673D7B-9B79-4F55-A981-832881C60C93}" type="presOf" srcId="{AA92E94D-D9A0-4B40-B44C-F68F2617F941}" destId="{F3FE2E77-67FB-4398-A15E-CD5043EB1911}" srcOrd="0" destOrd="0" presId="urn:microsoft.com/office/officeart/2005/8/layout/default"/>
    <dgm:cxn modelId="{97228C7F-D116-428F-887B-8C1B6F1F1313}" type="presOf" srcId="{871C45A1-9E00-4F86-B96E-986D307C697F}" destId="{8F53E10F-57C4-4479-BE2B-B2A2D47C6B9B}" srcOrd="0" destOrd="0" presId="urn:microsoft.com/office/officeart/2005/8/layout/default"/>
    <dgm:cxn modelId="{D9589C85-5E7B-4314-A5F8-11C68996A869}" srcId="{18B0EBAD-3B33-4AAD-92C0-0F30587453FC}" destId="{EC29EED7-A0AE-4284-9D63-A42028F6AE3B}" srcOrd="0" destOrd="0" parTransId="{AFDAF7E2-D440-44B8-B266-A6C4F82A79D6}" sibTransId="{BB53C199-8A70-4494-A733-A97C1D752228}"/>
    <dgm:cxn modelId="{12D8CAF7-4BBE-44AD-9E89-29D9154342AB}" type="presOf" srcId="{196A49D0-0776-4073-B0E3-1848B1D58808}" destId="{CFDC972A-572D-4FCE-A401-442DC9D1C961}" srcOrd="0" destOrd="0" presId="urn:microsoft.com/office/officeart/2005/8/layout/default"/>
    <dgm:cxn modelId="{61A6C996-A1C5-486D-B1BC-13732C5F69B4}" type="presParOf" srcId="{34AE6909-ED80-443B-87D8-DB4BCB0724FC}" destId="{08AF46DD-D731-4260-8A7F-3964C809F9A2}" srcOrd="0" destOrd="0" presId="urn:microsoft.com/office/officeart/2005/8/layout/default"/>
    <dgm:cxn modelId="{1334B8E5-9C9F-4034-9C43-63363593F56B}" type="presParOf" srcId="{34AE6909-ED80-443B-87D8-DB4BCB0724FC}" destId="{DC834B3E-0E65-48B7-9F38-267C6C9EA5F2}" srcOrd="1" destOrd="0" presId="urn:microsoft.com/office/officeart/2005/8/layout/default"/>
    <dgm:cxn modelId="{4A6098BF-5B5A-44BB-8C88-FCE3C1FEE72A}" type="presParOf" srcId="{34AE6909-ED80-443B-87D8-DB4BCB0724FC}" destId="{F3FE2E77-67FB-4398-A15E-CD5043EB1911}" srcOrd="2" destOrd="0" presId="urn:microsoft.com/office/officeart/2005/8/layout/default"/>
    <dgm:cxn modelId="{66B73346-9EA2-400B-B46D-4C9E45071939}" type="presParOf" srcId="{34AE6909-ED80-443B-87D8-DB4BCB0724FC}" destId="{53F91558-766C-4208-BE7D-8419CB56D61D}" srcOrd="3" destOrd="0" presId="urn:microsoft.com/office/officeart/2005/8/layout/default"/>
    <dgm:cxn modelId="{C6B297C3-CA2D-4722-9C44-92A602CB8A4D}" type="presParOf" srcId="{34AE6909-ED80-443B-87D8-DB4BCB0724FC}" destId="{4CF1D0BF-61E1-47A9-A48F-81A83A18F5BA}" srcOrd="4" destOrd="0" presId="urn:microsoft.com/office/officeart/2005/8/layout/default"/>
    <dgm:cxn modelId="{C29BD962-95E0-4061-A6AC-B4BE80719E48}" type="presParOf" srcId="{34AE6909-ED80-443B-87D8-DB4BCB0724FC}" destId="{FE09D343-0A98-42C4-9F2D-6D3E521D3C96}" srcOrd="5" destOrd="0" presId="urn:microsoft.com/office/officeart/2005/8/layout/default"/>
    <dgm:cxn modelId="{EDCD9435-819A-4FDB-89E3-7BDFC69E0E1C}" type="presParOf" srcId="{34AE6909-ED80-443B-87D8-DB4BCB0724FC}" destId="{8F53E10F-57C4-4479-BE2B-B2A2D47C6B9B}" srcOrd="6" destOrd="0" presId="urn:microsoft.com/office/officeart/2005/8/layout/default"/>
    <dgm:cxn modelId="{187183F5-2F92-46E1-B95C-3743A653EC12}" type="presParOf" srcId="{34AE6909-ED80-443B-87D8-DB4BCB0724FC}" destId="{5168B418-9066-4AA2-A0D6-D321BE362057}" srcOrd="7" destOrd="0" presId="urn:microsoft.com/office/officeart/2005/8/layout/default"/>
    <dgm:cxn modelId="{1AA3F55C-B72B-4064-951F-0BF7A003CC54}" type="presParOf" srcId="{34AE6909-ED80-443B-87D8-DB4BCB0724FC}" destId="{CFDC972A-572D-4FCE-A401-442DC9D1C96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81CAC-75AE-44FB-B454-0982D1E5C49C}">
      <dsp:nvSpPr>
        <dsp:cNvPr id="0" name=""/>
        <dsp:cNvSpPr/>
      </dsp:nvSpPr>
      <dsp:spPr>
        <a:xfrm>
          <a:off x="0" y="562"/>
          <a:ext cx="6681635" cy="13159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8BFE3-13B4-4847-8771-22C1AB210780}">
      <dsp:nvSpPr>
        <dsp:cNvPr id="0" name=""/>
        <dsp:cNvSpPr/>
      </dsp:nvSpPr>
      <dsp:spPr>
        <a:xfrm>
          <a:off x="398072" y="296649"/>
          <a:ext cx="723768" cy="723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6715C-22F6-4049-A212-190E497B4C6A}">
      <dsp:nvSpPr>
        <dsp:cNvPr id="0" name=""/>
        <dsp:cNvSpPr/>
      </dsp:nvSpPr>
      <dsp:spPr>
        <a:xfrm>
          <a:off x="1519914" y="562"/>
          <a:ext cx="5161720" cy="131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71" tIns="139271" rIns="139271" bIns="1392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Mp3 and Mp4 formats are extracted from Deezer and Jio-</a:t>
          </a:r>
          <a:r>
            <a:rPr lang="en-US" sz="2500" kern="1200" dirty="0" err="1"/>
            <a:t>Saavan</a:t>
          </a:r>
          <a:r>
            <a:rPr lang="en-US" sz="2500" kern="1200" dirty="0"/>
            <a:t> respectively.</a:t>
          </a:r>
        </a:p>
      </dsp:txBody>
      <dsp:txXfrm>
        <a:off x="1519914" y="562"/>
        <a:ext cx="5161720" cy="1315942"/>
      </dsp:txXfrm>
    </dsp:sp>
    <dsp:sp modelId="{BA028EA7-E6D1-4FAB-801A-9B0C63BD707A}">
      <dsp:nvSpPr>
        <dsp:cNvPr id="0" name=""/>
        <dsp:cNvSpPr/>
      </dsp:nvSpPr>
      <dsp:spPr>
        <a:xfrm>
          <a:off x="0" y="1645491"/>
          <a:ext cx="6681635" cy="13159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F4E56-5434-4FFF-A009-B566EAC4E68C}">
      <dsp:nvSpPr>
        <dsp:cNvPr id="0" name=""/>
        <dsp:cNvSpPr/>
      </dsp:nvSpPr>
      <dsp:spPr>
        <a:xfrm>
          <a:off x="398072" y="1941578"/>
          <a:ext cx="723768" cy="723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63CC3-1FCD-4888-8389-19747461E463}">
      <dsp:nvSpPr>
        <dsp:cNvPr id="0" name=""/>
        <dsp:cNvSpPr/>
      </dsp:nvSpPr>
      <dsp:spPr>
        <a:xfrm>
          <a:off x="1519914" y="1645491"/>
          <a:ext cx="5161720" cy="131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71" tIns="139271" rIns="139271" bIns="1392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Converting all the formats to a single format (.wav) by using R</a:t>
          </a:r>
        </a:p>
      </dsp:txBody>
      <dsp:txXfrm>
        <a:off x="1519914" y="1645491"/>
        <a:ext cx="5161720" cy="1315942"/>
      </dsp:txXfrm>
    </dsp:sp>
    <dsp:sp modelId="{EA1B44B7-1DE4-4514-96D8-9098C31104B2}">
      <dsp:nvSpPr>
        <dsp:cNvPr id="0" name=""/>
        <dsp:cNvSpPr/>
      </dsp:nvSpPr>
      <dsp:spPr>
        <a:xfrm>
          <a:off x="0" y="3290419"/>
          <a:ext cx="6681635" cy="13159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C376D-D081-41D7-8443-A19E041BE54B}">
      <dsp:nvSpPr>
        <dsp:cNvPr id="0" name=""/>
        <dsp:cNvSpPr/>
      </dsp:nvSpPr>
      <dsp:spPr>
        <a:xfrm>
          <a:off x="398072" y="3586506"/>
          <a:ext cx="723768" cy="723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E2D07-9D6C-4EFE-8D7D-C5A0DB4A5D2F}">
      <dsp:nvSpPr>
        <dsp:cNvPr id="0" name=""/>
        <dsp:cNvSpPr/>
      </dsp:nvSpPr>
      <dsp:spPr>
        <a:xfrm>
          <a:off x="1519914" y="3290419"/>
          <a:ext cx="5161720" cy="131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71" tIns="139271" rIns="139271" bIns="1392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Spleeter module from python is used to split the song data into vocals and musicals separately.</a:t>
          </a:r>
        </a:p>
      </dsp:txBody>
      <dsp:txXfrm>
        <a:off x="1519914" y="3290419"/>
        <a:ext cx="5161720" cy="1315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F46DD-D731-4260-8A7F-3964C809F9A2}">
      <dsp:nvSpPr>
        <dsp:cNvPr id="0" name=""/>
        <dsp:cNvSpPr/>
      </dsp:nvSpPr>
      <dsp:spPr>
        <a:xfrm>
          <a:off x="0" y="734361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Tempo</a:t>
          </a:r>
          <a:br>
            <a:rPr lang="en-US" sz="1500" kern="1200" baseline="0" dirty="0"/>
          </a:br>
          <a:br>
            <a:rPr lang="en-US" sz="1500" kern="1200" baseline="0" dirty="0"/>
          </a:br>
          <a:r>
            <a:rPr lang="en-US" sz="1500" kern="1200" baseline="0" dirty="0"/>
            <a:t>Rate of musical beats present in the audio.</a:t>
          </a:r>
          <a:endParaRPr lang="en-US" sz="1500" kern="1200" dirty="0"/>
        </a:p>
      </dsp:txBody>
      <dsp:txXfrm>
        <a:off x="0" y="734361"/>
        <a:ext cx="2426123" cy="1455673"/>
      </dsp:txXfrm>
    </dsp:sp>
    <dsp:sp modelId="{F3FE2E77-67FB-4398-A15E-CD5043EB1911}">
      <dsp:nvSpPr>
        <dsp:cNvPr id="0" name=""/>
        <dsp:cNvSpPr/>
      </dsp:nvSpPr>
      <dsp:spPr>
        <a:xfrm>
          <a:off x="2668735" y="734361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Zero Crossings</a:t>
          </a:r>
          <a:br>
            <a:rPr lang="en-US" sz="1500" kern="1200" baseline="0" dirty="0"/>
          </a:br>
          <a:br>
            <a:rPr lang="en-US" sz="1500" kern="1200" baseline="0" dirty="0"/>
          </a:br>
          <a:r>
            <a:rPr lang="en-US" sz="1500" kern="1200" baseline="0" dirty="0"/>
            <a:t>Point at which the polarity changes. Used in estimating fundamental frequency of speech.</a:t>
          </a:r>
          <a:endParaRPr lang="en-US" sz="1500" kern="1200" dirty="0"/>
        </a:p>
      </dsp:txBody>
      <dsp:txXfrm>
        <a:off x="2668735" y="734361"/>
        <a:ext cx="2426123" cy="1455673"/>
      </dsp:txXfrm>
    </dsp:sp>
    <dsp:sp modelId="{4CF1D0BF-61E1-47A9-A48F-81A83A18F5BA}">
      <dsp:nvSpPr>
        <dsp:cNvPr id="0" name=""/>
        <dsp:cNvSpPr/>
      </dsp:nvSpPr>
      <dsp:spPr>
        <a:xfrm>
          <a:off x="5337470" y="734361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Spectral Band Width</a:t>
          </a:r>
          <a:br>
            <a:rPr lang="en-US" sz="1500" kern="1200" baseline="0" dirty="0"/>
          </a:br>
          <a:br>
            <a:rPr lang="en-US" sz="1500" kern="1200" baseline="0" dirty="0"/>
          </a:br>
          <a:r>
            <a:rPr lang="en-US" sz="1500" kern="1200" baseline="0" dirty="0"/>
            <a:t>Wavelength interval in which the spectral quantity is not less than half its maximum value. (High and Low Pitch detection)</a:t>
          </a:r>
          <a:endParaRPr lang="en-US" sz="1500" kern="1200" dirty="0"/>
        </a:p>
      </dsp:txBody>
      <dsp:txXfrm>
        <a:off x="5337470" y="734361"/>
        <a:ext cx="2426123" cy="1455673"/>
      </dsp:txXfrm>
    </dsp:sp>
    <dsp:sp modelId="{8F53E10F-57C4-4479-BE2B-B2A2D47C6B9B}">
      <dsp:nvSpPr>
        <dsp:cNvPr id="0" name=""/>
        <dsp:cNvSpPr/>
      </dsp:nvSpPr>
      <dsp:spPr>
        <a:xfrm>
          <a:off x="0" y="2432647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Spectral Contrast</a:t>
          </a:r>
          <a:br>
            <a:rPr lang="en-US" sz="1500" kern="1200" baseline="0" dirty="0"/>
          </a:br>
          <a:br>
            <a:rPr lang="en-US" sz="1500" kern="1200" baseline="0" dirty="0"/>
          </a:br>
          <a:r>
            <a:rPr lang="en-US" sz="1500" kern="1200" baseline="0" dirty="0"/>
            <a:t>Energy contrast of sub-bands in a spectrogram captures the presence of clear narrow-band signals from broad-band noise.</a:t>
          </a:r>
          <a:endParaRPr lang="en-US" sz="1500" kern="1200" dirty="0"/>
        </a:p>
      </dsp:txBody>
      <dsp:txXfrm>
        <a:off x="0" y="2432647"/>
        <a:ext cx="2426123" cy="1455673"/>
      </dsp:txXfrm>
    </dsp:sp>
    <dsp:sp modelId="{CFDC972A-572D-4FCE-A401-442DC9D1C961}">
      <dsp:nvSpPr>
        <dsp:cNvPr id="0" name=""/>
        <dsp:cNvSpPr/>
      </dsp:nvSpPr>
      <dsp:spPr>
        <a:xfrm>
          <a:off x="2668735" y="2432647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Spectral Centroid</a:t>
          </a:r>
          <a:br>
            <a:rPr lang="en-US" sz="1500" kern="1200" baseline="0" dirty="0"/>
          </a:br>
          <a:br>
            <a:rPr lang="en-US" sz="1500" kern="1200" baseline="0" dirty="0"/>
          </a:br>
          <a:r>
            <a:rPr lang="en-US" sz="1500" kern="1200" baseline="0" dirty="0"/>
            <a:t>Center of mass of the spectrum can be calculated using this feature. Also used in characterizing a spectrum. (Brightness and Warmth)</a:t>
          </a:r>
          <a:endParaRPr lang="en-US" sz="1500" kern="1200" dirty="0"/>
        </a:p>
      </dsp:txBody>
      <dsp:txXfrm>
        <a:off x="2668735" y="2432647"/>
        <a:ext cx="2426123" cy="1455673"/>
      </dsp:txXfrm>
    </dsp:sp>
    <dsp:sp modelId="{9A41B01C-6EF2-43D5-9913-F67555B9C659}">
      <dsp:nvSpPr>
        <dsp:cNvPr id="0" name=""/>
        <dsp:cNvSpPr/>
      </dsp:nvSpPr>
      <dsp:spPr>
        <a:xfrm>
          <a:off x="5337470" y="2432647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Spectral Roll-off</a:t>
          </a:r>
          <a:br>
            <a:rPr lang="en-US" sz="1500" kern="1200" baseline="0" dirty="0"/>
          </a:br>
          <a:br>
            <a:rPr lang="en-US" sz="1500" kern="1200" baseline="0" dirty="0"/>
          </a:br>
          <a:r>
            <a:rPr lang="en-US" sz="1500" kern="1200" baseline="0" dirty="0"/>
            <a:t>Used in approximating maximum &amp; minimum frequency, it is a threshold below which 85% of energy of the spectrum is present.</a:t>
          </a:r>
          <a:endParaRPr lang="en-US" sz="1500" kern="1200" dirty="0"/>
        </a:p>
      </dsp:txBody>
      <dsp:txXfrm>
        <a:off x="5337470" y="2432647"/>
        <a:ext cx="2426123" cy="14556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F46DD-D731-4260-8A7F-3964C809F9A2}">
      <dsp:nvSpPr>
        <dsp:cNvPr id="0" name=""/>
        <dsp:cNvSpPr/>
      </dsp:nvSpPr>
      <dsp:spPr>
        <a:xfrm>
          <a:off x="0" y="734361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Spectral Flatness</a:t>
          </a:r>
          <a:br>
            <a:rPr lang="en-US" sz="1400" kern="1200" baseline="0" dirty="0"/>
          </a:br>
          <a:br>
            <a:rPr lang="en-US" sz="1400" kern="1200" baseline="0" dirty="0"/>
          </a:br>
          <a:r>
            <a:rPr lang="en-US" sz="1400" kern="1200" baseline="0" dirty="0"/>
            <a:t>Measures the presence of noise in audio in contrast to measuring the presence of toned data. High value indicates presence of white-noise.</a:t>
          </a:r>
          <a:endParaRPr lang="en-US" sz="1400" kern="1200" dirty="0"/>
        </a:p>
      </dsp:txBody>
      <dsp:txXfrm>
        <a:off x="0" y="734361"/>
        <a:ext cx="2426123" cy="1455673"/>
      </dsp:txXfrm>
    </dsp:sp>
    <dsp:sp modelId="{F3FE2E77-67FB-4398-A15E-CD5043EB1911}">
      <dsp:nvSpPr>
        <dsp:cNvPr id="0" name=""/>
        <dsp:cNvSpPr/>
      </dsp:nvSpPr>
      <dsp:spPr>
        <a:xfrm>
          <a:off x="2668735" y="734361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Chroma Short-Time </a:t>
          </a:r>
          <a:br>
            <a:rPr lang="en-US" sz="1400" kern="1200" baseline="0" dirty="0"/>
          </a:br>
          <a:r>
            <a:rPr lang="en-US" sz="1400" kern="1200" baseline="0" dirty="0"/>
            <a:t>Fourier Transform</a:t>
          </a:r>
          <a:br>
            <a:rPr lang="en-US" sz="1400" kern="1200" baseline="0" dirty="0"/>
          </a:br>
          <a:br>
            <a:rPr lang="en-US" sz="1400" kern="1200" baseline="0" dirty="0"/>
          </a:br>
          <a:r>
            <a:rPr lang="en-US" sz="1400" kern="1200" baseline="0" dirty="0"/>
            <a:t>Presence of tonal content can be captured as this feature classifies input data into 12 different pitches.</a:t>
          </a:r>
          <a:endParaRPr lang="en-US" sz="1400" kern="1200" dirty="0"/>
        </a:p>
      </dsp:txBody>
      <dsp:txXfrm>
        <a:off x="2668735" y="734361"/>
        <a:ext cx="2426123" cy="1455673"/>
      </dsp:txXfrm>
    </dsp:sp>
    <dsp:sp modelId="{4CF1D0BF-61E1-47A9-A48F-81A83A18F5BA}">
      <dsp:nvSpPr>
        <dsp:cNvPr id="0" name=""/>
        <dsp:cNvSpPr/>
      </dsp:nvSpPr>
      <dsp:spPr>
        <a:xfrm>
          <a:off x="5337470" y="734361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Chroma Constant Q-Transform</a:t>
          </a:r>
          <a:br>
            <a:rPr lang="en-US" sz="1400" kern="1200" baseline="0" dirty="0"/>
          </a:br>
          <a:br>
            <a:rPr lang="en-US" sz="1400" kern="1200" baseline="0" dirty="0"/>
          </a:br>
          <a:r>
            <a:rPr lang="en-US" sz="1400" kern="1200" baseline="0" dirty="0"/>
            <a:t>Provides better resolution for very low and very high frequencies which are often difficult to capture and process.</a:t>
          </a:r>
          <a:endParaRPr lang="en-US" sz="1400" kern="1200" dirty="0"/>
        </a:p>
      </dsp:txBody>
      <dsp:txXfrm>
        <a:off x="5337470" y="734361"/>
        <a:ext cx="2426123" cy="1455673"/>
      </dsp:txXfrm>
    </dsp:sp>
    <dsp:sp modelId="{8F53E10F-57C4-4479-BE2B-B2A2D47C6B9B}">
      <dsp:nvSpPr>
        <dsp:cNvPr id="0" name=""/>
        <dsp:cNvSpPr/>
      </dsp:nvSpPr>
      <dsp:spPr>
        <a:xfrm>
          <a:off x="1334367" y="2432647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Chroma Energy Normalized</a:t>
          </a:r>
          <a:br>
            <a:rPr lang="en-US" sz="1400" kern="1200" baseline="0" dirty="0"/>
          </a:br>
          <a:br>
            <a:rPr lang="en-US" sz="1400" kern="1200" baseline="0" dirty="0"/>
          </a:br>
          <a:r>
            <a:rPr lang="en-US" sz="1400" kern="1200" baseline="0" dirty="0"/>
            <a:t>Effectively helps in audio classification, this feature is robust to dynamics, timbre and articulation. This is a variant of </a:t>
          </a:r>
          <a:r>
            <a:rPr lang="en-US" sz="1400" kern="1200" baseline="0" dirty="0" err="1"/>
            <a:t>chromagram</a:t>
          </a:r>
          <a:r>
            <a:rPr lang="en-US" sz="1400" kern="1200" baseline="0" dirty="0"/>
            <a:t>.</a:t>
          </a:r>
          <a:endParaRPr lang="en-US" sz="1400" kern="1200" dirty="0"/>
        </a:p>
      </dsp:txBody>
      <dsp:txXfrm>
        <a:off x="1334367" y="2432647"/>
        <a:ext cx="2426123" cy="1455673"/>
      </dsp:txXfrm>
    </dsp:sp>
    <dsp:sp modelId="{CFDC972A-572D-4FCE-A401-442DC9D1C961}">
      <dsp:nvSpPr>
        <dsp:cNvPr id="0" name=""/>
        <dsp:cNvSpPr/>
      </dsp:nvSpPr>
      <dsp:spPr>
        <a:xfrm>
          <a:off x="4003103" y="2432647"/>
          <a:ext cx="2426123" cy="14556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Mel Frequency</a:t>
          </a:r>
          <a:br>
            <a:rPr lang="en-US" sz="1400" kern="1200" baseline="0" dirty="0"/>
          </a:br>
          <a:br>
            <a:rPr lang="en-US" sz="1400" kern="1200" baseline="0" dirty="0"/>
          </a:br>
          <a:r>
            <a:rPr lang="en-US" sz="1400" kern="1200" baseline="0" dirty="0"/>
            <a:t>Plays vital role in speech recognition and in identifying singers from the audio input.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Mel Frequency Cepstral is a combination of MFC coefficients.</a:t>
          </a:r>
        </a:p>
      </dsp:txBody>
      <dsp:txXfrm>
        <a:off x="4003103" y="2432647"/>
        <a:ext cx="2426123" cy="1455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5FFBF-2C64-42CD-9E2F-09E2049D891B}" type="datetimeFigureOut">
              <a:rPr lang="en-US"/>
              <a:t>11/30/2020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2C6B-0C1B-4F88-BCBA-898BA50DE78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930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3DF44-BBF1-44C7-A0B1-7B7B2F7B3880}" type="datetimeFigureOut">
              <a:rPr lang="en-US"/>
              <a:t>11/30/2020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53BB-F993-49A1-9E37-CA3E5BE070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8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0556" y="1300786"/>
            <a:ext cx="8687713" cy="2509213"/>
          </a:xfrm>
        </p:spPr>
        <p:txBody>
          <a:bodyPr anchor="b">
            <a:normAutofit/>
          </a:bodyPr>
          <a:lstStyle>
            <a:lvl1pPr algn="ctr"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556" y="3886201"/>
            <a:ext cx="8687713" cy="1371599"/>
          </a:xfrm>
        </p:spPr>
        <p:txBody>
          <a:bodyPr>
            <a:normAutofit/>
          </a:bodyPr>
          <a:lstStyle>
            <a:lvl1pPr marL="0" indent="0" algn="ctr">
              <a:buNone/>
              <a:defRPr sz="2199">
                <a:solidFill>
                  <a:schemeClr val="bg1">
                    <a:lumMod val="50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4289374"/>
            <a:ext cx="10361733" cy="81161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435" y="698261"/>
            <a:ext cx="9819974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36" y="5108728"/>
            <a:ext cx="10361753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6" y="609600"/>
            <a:ext cx="10361753" cy="3427245"/>
          </a:xfrm>
        </p:spPr>
        <p:txBody>
          <a:bodyPr anchor="ctr"/>
          <a:lstStyle>
            <a:lvl1pPr algn="ctr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37" y="4204821"/>
            <a:ext cx="10361753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5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2"/>
            <a:ext cx="8750020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36" y="4372797"/>
            <a:ext cx="10361753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227" y="75416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4809" y="29935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166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7" y="2138722"/>
            <a:ext cx="10361753" cy="2511835"/>
          </a:xfrm>
        </p:spPr>
        <p:txBody>
          <a:bodyPr anchor="b"/>
          <a:lstStyle>
            <a:lvl1pPr algn="ctr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37" y="4662335"/>
            <a:ext cx="1036175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7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36" y="609600"/>
            <a:ext cx="10361753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36" y="2367093"/>
            <a:ext cx="329811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36" y="2943356"/>
            <a:ext cx="3298117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1230" y="2367093"/>
            <a:ext cx="3290664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192" y="2943356"/>
            <a:ext cx="330249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1222" y="2367093"/>
            <a:ext cx="330406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1222" y="2943356"/>
            <a:ext cx="3304067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36" y="610772"/>
            <a:ext cx="10361753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36" y="4204820"/>
            <a:ext cx="329555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1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536" y="2367093"/>
            <a:ext cx="3295551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36" y="4781082"/>
            <a:ext cx="3295551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02" y="4204820"/>
            <a:ext cx="330096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1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0191" y="2367093"/>
            <a:ext cx="330249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191" y="4781081"/>
            <a:ext cx="330249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1222" y="4204820"/>
            <a:ext cx="32998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1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1222" y="2367093"/>
            <a:ext cx="3304067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1097" y="4781079"/>
            <a:ext cx="3304192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537" y="2367094"/>
            <a:ext cx="10361753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609602"/>
            <a:ext cx="2552661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537" y="609602"/>
            <a:ext cx="7656730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6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3505200"/>
            <a:ext cx="9144000" cy="1908446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Picture Placeholder 16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3141318"/>
          </a:xfrm>
          <a:custGeom>
            <a:avLst/>
            <a:gdLst>
              <a:gd name="connsiteX0" fmla="*/ 0 w 12188825"/>
              <a:gd name="connsiteY0" fmla="*/ 0 h 3867150"/>
              <a:gd name="connsiteX1" fmla="*/ 12188825 w 12188825"/>
              <a:gd name="connsiteY1" fmla="*/ 0 h 3867150"/>
              <a:gd name="connsiteX2" fmla="*/ 12188825 w 12188825"/>
              <a:gd name="connsiteY2" fmla="*/ 3867150 h 3867150"/>
              <a:gd name="connsiteX3" fmla="*/ 12188824 w 12188825"/>
              <a:gd name="connsiteY3" fmla="*/ 2819066 h 3867150"/>
              <a:gd name="connsiteX4" fmla="*/ 6324758 w 12188825"/>
              <a:gd name="connsiteY4" fmla="*/ 3141318 h 3867150"/>
              <a:gd name="connsiteX5" fmla="*/ 0 w 12188825"/>
              <a:gd name="connsiteY5" fmla="*/ 2907554 h 3867150"/>
              <a:gd name="connsiteX6" fmla="*/ 0 w 12188825"/>
              <a:gd name="connsiteY6" fmla="*/ 0 h 3867150"/>
              <a:gd name="connsiteX0" fmla="*/ 0 w 12188825"/>
              <a:gd name="connsiteY0" fmla="*/ 0 h 3141318"/>
              <a:gd name="connsiteX1" fmla="*/ 12188825 w 12188825"/>
              <a:gd name="connsiteY1" fmla="*/ 0 h 3141318"/>
              <a:gd name="connsiteX2" fmla="*/ 12188824 w 12188825"/>
              <a:gd name="connsiteY2" fmla="*/ 2819066 h 3141318"/>
              <a:gd name="connsiteX3" fmla="*/ 6324758 w 12188825"/>
              <a:gd name="connsiteY3" fmla="*/ 3141318 h 3141318"/>
              <a:gd name="connsiteX4" fmla="*/ 0 w 12188825"/>
              <a:gd name="connsiteY4" fmla="*/ 2907554 h 3141318"/>
              <a:gd name="connsiteX5" fmla="*/ 0 w 12188825"/>
              <a:gd name="connsiteY5" fmla="*/ 0 h 314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141318">
                <a:moveTo>
                  <a:pt x="0" y="0"/>
                </a:moveTo>
                <a:lnTo>
                  <a:pt x="12188825" y="0"/>
                </a:lnTo>
                <a:cubicBezTo>
                  <a:pt x="12188825" y="939689"/>
                  <a:pt x="12188824" y="1879377"/>
                  <a:pt x="12188824" y="2819066"/>
                </a:cubicBezTo>
                <a:cubicBezTo>
                  <a:pt x="10416010" y="2990681"/>
                  <a:pt x="8565431" y="3141318"/>
                  <a:pt x="6324758" y="3141318"/>
                </a:cubicBezTo>
                <a:cubicBezTo>
                  <a:pt x="4093515" y="3141318"/>
                  <a:pt x="1768040" y="3077775"/>
                  <a:pt x="0" y="290755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01775" y="5562600"/>
            <a:ext cx="7335837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7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536" y="2367093"/>
            <a:ext cx="10361127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75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804890"/>
            <a:ext cx="9603134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6" y="828564"/>
            <a:ext cx="10349056" cy="2736819"/>
          </a:xfrm>
        </p:spPr>
        <p:txBody>
          <a:bodyPr anchor="b">
            <a:normAutofit/>
          </a:bodyPr>
          <a:lstStyle>
            <a:lvl1pPr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36" y="3657458"/>
            <a:ext cx="10349056" cy="1368183"/>
          </a:xfrm>
        </p:spPr>
        <p:txBody>
          <a:bodyPr>
            <a:normAutofit/>
          </a:bodyPr>
          <a:lstStyle>
            <a:lvl1pPr marL="0" indent="0" algn="ctr">
              <a:buNone/>
              <a:defRPr sz="1999">
                <a:solidFill>
                  <a:schemeClr val="bg1">
                    <a:lumMod val="50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23AC266-A775-43F7-8957-420BAE0C82B0}"/>
              </a:ext>
            </a:extLst>
          </p:cNvPr>
          <p:cNvSpPr/>
          <p:nvPr userDrawn="1"/>
        </p:nvSpPr>
        <p:spPr>
          <a:xfrm flipH="1">
            <a:off x="2" y="789993"/>
            <a:ext cx="12188825" cy="5080598"/>
          </a:xfrm>
          <a:custGeom>
            <a:avLst/>
            <a:gdLst/>
            <a:ahLst/>
            <a:cxnLst/>
            <a:rect l="l" t="t" r="r" b="b"/>
            <a:pathLst>
              <a:path w="12188825" h="5080598">
                <a:moveTo>
                  <a:pt x="12188824" y="0"/>
                </a:moveTo>
                <a:cubicBezTo>
                  <a:pt x="10416010" y="171615"/>
                  <a:pt x="8323891" y="270494"/>
                  <a:pt x="6083218" y="270494"/>
                </a:cubicBezTo>
                <a:cubicBezTo>
                  <a:pt x="3851975" y="270494"/>
                  <a:pt x="1768040" y="172445"/>
                  <a:pt x="0" y="2224"/>
                </a:cubicBezTo>
                <a:lnTo>
                  <a:pt x="0" y="1496008"/>
                </a:lnTo>
                <a:lnTo>
                  <a:pt x="0" y="1785092"/>
                </a:lnTo>
                <a:lnTo>
                  <a:pt x="0" y="3295506"/>
                </a:lnTo>
                <a:lnTo>
                  <a:pt x="0" y="3553408"/>
                </a:lnTo>
                <a:lnTo>
                  <a:pt x="0" y="5080598"/>
                </a:lnTo>
                <a:cubicBezTo>
                  <a:pt x="1772814" y="4908983"/>
                  <a:pt x="3864933" y="4810104"/>
                  <a:pt x="6105606" y="4810104"/>
                </a:cubicBezTo>
                <a:cubicBezTo>
                  <a:pt x="8336849" y="4810104"/>
                  <a:pt x="10420784" y="4908153"/>
                  <a:pt x="12188824" y="5078374"/>
                </a:cubicBezTo>
                <a:lnTo>
                  <a:pt x="12188824" y="3553408"/>
                </a:lnTo>
                <a:lnTo>
                  <a:pt x="12188825" y="3553408"/>
                </a:lnTo>
                <a:lnTo>
                  <a:pt x="12188825" y="1496008"/>
                </a:lnTo>
                <a:lnTo>
                  <a:pt x="12188824" y="149600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53159EEA-B579-4487-9314-4A7BF8D730B3}"/>
              </a:ext>
            </a:extLst>
          </p:cNvPr>
          <p:cNvSpPr/>
          <p:nvPr userDrawn="1"/>
        </p:nvSpPr>
        <p:spPr>
          <a:xfrm flipH="1">
            <a:off x="2" y="792217"/>
            <a:ext cx="12188825" cy="5078374"/>
          </a:xfrm>
          <a:custGeom>
            <a:avLst/>
            <a:gdLst/>
            <a:ahLst/>
            <a:cxnLst/>
            <a:rect l="l" t="t" r="r" b="b"/>
            <a:pathLst>
              <a:path w="12188825" h="5078374">
                <a:moveTo>
                  <a:pt x="0" y="0"/>
                </a:moveTo>
                <a:lnTo>
                  <a:pt x="0" y="1493784"/>
                </a:lnTo>
                <a:lnTo>
                  <a:pt x="0" y="1782868"/>
                </a:lnTo>
                <a:lnTo>
                  <a:pt x="0" y="3293282"/>
                </a:lnTo>
                <a:lnTo>
                  <a:pt x="0" y="3551184"/>
                </a:lnTo>
                <a:lnTo>
                  <a:pt x="0" y="5078374"/>
                </a:lnTo>
                <a:lnTo>
                  <a:pt x="2" y="5078374"/>
                </a:lnTo>
                <a:lnTo>
                  <a:pt x="2" y="4101849"/>
                </a:lnTo>
                <a:lnTo>
                  <a:pt x="8" y="4101849"/>
                </a:lnTo>
                <a:lnTo>
                  <a:pt x="8" y="4825486"/>
                </a:lnTo>
                <a:cubicBezTo>
                  <a:pt x="1730681" y="4664816"/>
                  <a:pt x="3842825" y="4589835"/>
                  <a:pt x="6121038" y="4629602"/>
                </a:cubicBezTo>
                <a:cubicBezTo>
                  <a:pt x="8380486" y="4669041"/>
                  <a:pt x="10472749" y="4815575"/>
                  <a:pt x="12188824" y="5033515"/>
                </a:cubicBezTo>
                <a:lnTo>
                  <a:pt x="12188824" y="3551184"/>
                </a:lnTo>
                <a:lnTo>
                  <a:pt x="12188825" y="3551184"/>
                </a:lnTo>
                <a:lnTo>
                  <a:pt x="12188825" y="1493784"/>
                </a:lnTo>
                <a:lnTo>
                  <a:pt x="12188824" y="1493784"/>
                </a:lnTo>
                <a:lnTo>
                  <a:pt x="12188824" y="254012"/>
                </a:lnTo>
                <a:cubicBezTo>
                  <a:pt x="10458154" y="414682"/>
                  <a:pt x="8346010" y="489663"/>
                  <a:pt x="6067797" y="449896"/>
                </a:cubicBezTo>
                <a:cubicBezTo>
                  <a:pt x="3808349" y="410457"/>
                  <a:pt x="1716086" y="263923"/>
                  <a:pt x="8" y="45983"/>
                </a:cubicBezTo>
                <a:lnTo>
                  <a:pt x="8" y="977649"/>
                </a:lnTo>
                <a:lnTo>
                  <a:pt x="2" y="9776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958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537" y="618518"/>
            <a:ext cx="10361752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536" y="2367093"/>
            <a:ext cx="510469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0593" y="2367093"/>
            <a:ext cx="51040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4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537" y="618518"/>
            <a:ext cx="10361752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029" y="2371018"/>
            <a:ext cx="487220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5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537" y="3051013"/>
            <a:ext cx="510469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4757" y="2371018"/>
            <a:ext cx="4880533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5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0593" y="3051013"/>
            <a:ext cx="510407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1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7" y="609600"/>
            <a:ext cx="3934663" cy="2023252"/>
          </a:xfrm>
        </p:spPr>
        <p:txBody>
          <a:bodyPr anchor="b"/>
          <a:lstStyle>
            <a:lvl1pPr algn="ctr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6740" y="609601"/>
            <a:ext cx="6198548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37" y="2632852"/>
            <a:ext cx="3934664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3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7" y="609600"/>
            <a:ext cx="5933423" cy="2023254"/>
          </a:xfrm>
        </p:spPr>
        <p:txBody>
          <a:bodyPr anchor="b"/>
          <a:lstStyle>
            <a:lvl1pPr algn="ctr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2870" y="609601"/>
            <a:ext cx="3254510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632853"/>
            <a:ext cx="5933403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E655776-7DAC-42A8-8042-DCF150554B28}"/>
              </a:ext>
            </a:extLst>
          </p:cNvPr>
          <p:cNvSpPr/>
          <p:nvPr userDrawn="1"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916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8882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37" y="618518"/>
            <a:ext cx="10361752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37" y="2367094"/>
            <a:ext cx="10361753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7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37" y="5883276"/>
            <a:ext cx="6671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64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3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599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99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79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3810000"/>
            <a:ext cx="10706099" cy="917846"/>
          </a:xfrm>
        </p:spPr>
        <p:txBody>
          <a:bodyPr/>
          <a:lstStyle/>
          <a:p>
            <a:r>
              <a:rPr lang="en-US" sz="4800" b="1" dirty="0"/>
              <a:t>Music Classifier – Singer Identifier</a:t>
            </a:r>
          </a:p>
        </p:txBody>
      </p:sp>
      <p:pic>
        <p:nvPicPr>
          <p:cNvPr id="10" name="Picture Placeholder 9" descr="Piano keys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75612" y="4800600"/>
            <a:ext cx="3733800" cy="193433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G1-MusicDeciphers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-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Likhil Kumar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	- Nandakishor Pulagam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	- Nirupam Kumar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	- Soujanya Navuluru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	- Vuthej Krishna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7" y="1343991"/>
            <a:ext cx="314448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2800" u="sng" cap="none" dirty="0"/>
              <a:t>Feature </a:t>
            </a:r>
            <a:br>
              <a:rPr lang="en-US" sz="2800" u="sng" cap="none" dirty="0"/>
            </a:br>
            <a:r>
              <a:rPr lang="en-US" sz="2800" u="sng" cap="none" dirty="0"/>
              <a:t>Importance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A5BBC8E8-D078-41AB-9CCC-F879871316D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9070318"/>
              </p:ext>
            </p:extLst>
          </p:nvPr>
        </p:nvGraphicFramePr>
        <p:xfrm>
          <a:off x="3732212" y="1117658"/>
          <a:ext cx="7763594" cy="46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23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7" y="1343991"/>
            <a:ext cx="314448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2800" u="sng" cap="none" dirty="0"/>
              <a:t>Overview of Attributes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B5542B-7FBF-4AC3-AF22-FF7520DC8A36}"/>
              </a:ext>
            </a:extLst>
          </p:cNvPr>
          <p:cNvSpPr>
            <a:spLocks noGrp="1"/>
          </p:cNvSpPr>
          <p:nvPr/>
        </p:nvSpPr>
        <p:spPr>
          <a:xfrm>
            <a:off x="3351212" y="1392386"/>
            <a:ext cx="9154839" cy="447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9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7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sz="1400" cap="none" dirty="0">
                <a:latin typeface="Calibri" panose="020F0502020204030204" pitchFamily="34" charset="0"/>
                <a:cs typeface="Calibri" panose="020F0502020204030204" pitchFamily="34" charset="0"/>
              </a:rPr>
              <a:t>On aggregation of all the features, total attributes for our dataset are 127 including the target.</a:t>
            </a:r>
          </a:p>
          <a:p>
            <a:pPr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sz="1400" cap="none" dirty="0">
                <a:latin typeface="Calibri" panose="020F0502020204030204" pitchFamily="34" charset="0"/>
                <a:cs typeface="Calibri" panose="020F0502020204030204" pitchFamily="34" charset="0"/>
              </a:rPr>
              <a:t>Majority of the attributes are numerical i.e. 124 features</a:t>
            </a:r>
          </a:p>
          <a:p>
            <a:pPr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sz="1400" cap="none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sz="1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Song_id</a:t>
            </a:r>
            <a:r>
              <a:rPr lang="en-US" sz="1400" cap="none" dirty="0">
                <a:latin typeface="Calibri" panose="020F0502020204030204" pitchFamily="34" charset="0"/>
                <a:cs typeface="Calibri" panose="020F0502020204030204" pitchFamily="34" charset="0"/>
              </a:rPr>
              <a:t>’, ‘language’ and ‘target’ are the only categorical attributes</a:t>
            </a:r>
          </a:p>
          <a:p>
            <a:pPr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sz="1400" cap="none" dirty="0">
                <a:latin typeface="Calibri" panose="020F0502020204030204" pitchFamily="34" charset="0"/>
                <a:cs typeface="Calibri" panose="020F0502020204030204" pitchFamily="34" charset="0"/>
              </a:rPr>
              <a:t>Number of Data Instances for Artists Data – 13116.</a:t>
            </a:r>
          </a:p>
          <a:p>
            <a:pPr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sz="1400" cap="none" dirty="0">
                <a:latin typeface="Calibri" panose="020F0502020204030204" pitchFamily="34" charset="0"/>
                <a:cs typeface="Calibri" panose="020F0502020204030204" pitchFamily="34" charset="0"/>
              </a:rPr>
              <a:t>Number of Data Instances for Genre Data – 9659.</a:t>
            </a:r>
          </a:p>
          <a:p>
            <a:pPr lvl="1" indent="-228600" defTabSz="914400">
              <a:spcBef>
                <a:spcPts val="0"/>
              </a:spcBef>
              <a:spcAft>
                <a:spcPts val="600"/>
              </a:spcAft>
            </a:pPr>
            <a:endParaRPr lang="en-US" sz="1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160811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/>
              <a:t>Univariate Analysis - Artists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14885-14B9-4F86-837C-995298D1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0" y="1371601"/>
            <a:ext cx="3189453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9495D3-EB96-4C11-A0A9-A087D0DF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989" y="1371601"/>
            <a:ext cx="3515423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A29E69-B9FE-4954-98C2-AF268806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407502"/>
            <a:ext cx="3653672" cy="215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0376D47-DBB7-40CE-9FE3-5317E5AC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2" y="3810000"/>
            <a:ext cx="3200401" cy="218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3222004-A2F3-4A83-BAB1-8625756F5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989" y="3810000"/>
            <a:ext cx="3515424" cy="218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4B39FA-C37F-4497-A80B-EE8CD040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036" y="3810000"/>
            <a:ext cx="3739376" cy="218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3D2BAE-4DD2-4B13-8B60-0C641BD661C4}"/>
              </a:ext>
            </a:extLst>
          </p:cNvPr>
          <p:cNvSpPr txBox="1"/>
          <p:nvPr/>
        </p:nvSpPr>
        <p:spPr>
          <a:xfrm>
            <a:off x="1674812" y="6324600"/>
            <a:ext cx="1013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Presented here a few samples of the Histogram Plots from a list of 124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73" y="213341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/>
              <a:t>Univariate Analysis - Genre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443022" y="4412679"/>
            <a:ext cx="2718881" cy="122978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174D55-1354-451C-9090-BAA6C04A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6" y="1522730"/>
            <a:ext cx="3213587" cy="20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58CD41-0918-40B2-BE62-461B5405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522731"/>
            <a:ext cx="3505201" cy="20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EA3BC61-F0CD-4B2D-8DF9-0E25182F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524000"/>
            <a:ext cx="367862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1ACA57B-71A2-4055-B227-0BD0ED89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6" y="3899493"/>
            <a:ext cx="3213587" cy="22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161F370-9DEB-4E85-960F-35685BEA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08" y="3899493"/>
            <a:ext cx="3505201" cy="22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F2FE3C3-2F3C-4769-BBEC-84E2763A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1" y="3899493"/>
            <a:ext cx="3686359" cy="22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EDC6A0-4ED7-43C5-A9A6-1BFFF1B58FC1}"/>
              </a:ext>
            </a:extLst>
          </p:cNvPr>
          <p:cNvSpPr txBox="1"/>
          <p:nvPr/>
        </p:nvSpPr>
        <p:spPr>
          <a:xfrm>
            <a:off x="1674812" y="6324600"/>
            <a:ext cx="1013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Presented here a few samples of the Histogram Plots from a list of 124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1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246103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>
                <a:latin typeface="Abadi" panose="020B0604020202020204" pitchFamily="34" charset="0"/>
              </a:rPr>
              <a:t>Language Distribution – Artist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443022" y="4412679"/>
            <a:ext cx="2718881" cy="122978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C6036-78F5-4BAC-A5F1-58FA258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617069"/>
            <a:ext cx="8534400" cy="46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251874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>
                <a:latin typeface="Abadi" panose="020B0604020202020204" pitchFamily="34" charset="0"/>
              </a:rPr>
              <a:t>Language Distribution – Genre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443022" y="4412679"/>
            <a:ext cx="2718881" cy="122978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91785-37AC-4DE0-8BC7-9283F268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600200"/>
            <a:ext cx="8493525" cy="46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73" y="304800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>
                <a:latin typeface="Abadi" panose="020B0604020202020204" pitchFamily="34" charset="0"/>
              </a:rPr>
              <a:t>Target Variables - Artist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443022" y="4412679"/>
            <a:ext cx="2718881" cy="122978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47C2A-EE5B-4EFC-8B1D-9C0D638C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463106"/>
            <a:ext cx="11125200" cy="4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304800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>
                <a:latin typeface="Abadi" panose="020B0604020202020204" pitchFamily="34" charset="0"/>
              </a:rPr>
              <a:t>Target Variables - Genre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443022" y="4412679"/>
            <a:ext cx="2718881" cy="122978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C120C-0F4A-479A-AA04-7D1EC4F2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538781"/>
            <a:ext cx="10972800" cy="47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-27410"/>
            <a:ext cx="9603134" cy="1059305"/>
          </a:xfrm>
        </p:spPr>
        <p:txBody>
          <a:bodyPr/>
          <a:lstStyle/>
          <a:p>
            <a:r>
              <a:rPr lang="en-US" u="sng" cap="none" dirty="0"/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4812" y="1143000"/>
            <a:ext cx="9220200" cy="42672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no missing values in the dataset.</a:t>
            </a:r>
          </a:p>
          <a:p>
            <a:pPr>
              <a:spcBef>
                <a:spcPts val="0"/>
              </a:spcBef>
            </a:pPr>
            <a:r>
              <a:rPr lang="en-US" sz="18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Below image conveys the null data information from both data sets (Artists &amp; Genre).</a:t>
            </a:r>
          </a:p>
          <a:p>
            <a:pPr>
              <a:spcBef>
                <a:spcPts val="0"/>
              </a:spcBef>
            </a:pPr>
            <a:endParaRPr lang="en-US" sz="1800" cap="none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cap="none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3CF8DC8-3E86-4D70-AA3E-250F72F3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67" y="2209800"/>
            <a:ext cx="841089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32" descr="Mountains">
            <a:extLst>
              <a:ext uri="{FF2B5EF4-FFF2-40B4-BE49-F238E27FC236}">
                <a16:creationId xmlns:a16="http://schemas.microsoft.com/office/drawing/2014/main" id="{9BBCCB69-A070-4DEE-A43D-B3EE78C84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9330" y="1720360"/>
            <a:ext cx="3426198" cy="342619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8" y="208559"/>
            <a:ext cx="656249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u="sng" cap="none" dirty="0"/>
              <a:t>Outlier Analysis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38" y="1981200"/>
            <a:ext cx="6562497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514213"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b="1" cap="none" dirty="0">
                <a:latin typeface="Calibri" panose="020F0502020204030204" pitchFamily="34" charset="0"/>
                <a:cs typeface="Calibri" panose="020F0502020204030204" pitchFamily="34" charset="0"/>
              </a:rPr>
              <a:t>Z-score</a:t>
            </a:r>
          </a:p>
          <a:p>
            <a:pPr marL="971276" lvl="2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Z-score tells how many standard deviations away a given observation is from the mean.</a:t>
            </a:r>
          </a:p>
          <a:p>
            <a:pPr marL="457063"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IsolationForest</a:t>
            </a:r>
            <a:endParaRPr lang="en-US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126" lvl="2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isolationForest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sklearn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-ensemble method which ‘isolates’ observations by randomly selecting a feature and then randomly selecting a split value between the maximum and minimum values of the selected feature.</a:t>
            </a:r>
          </a:p>
        </p:txBody>
      </p:sp>
    </p:spTree>
    <p:extLst>
      <p:ext uri="{BB962C8B-B14F-4D97-AF65-F5344CB8AC3E}">
        <p14:creationId xmlns:p14="http://schemas.microsoft.com/office/powerpoint/2010/main" val="15279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34740A9F-D926-4E28-868D-39F304206C56}"/>
              </a:ext>
            </a:extLst>
          </p:cNvPr>
          <p:cNvSpPr txBox="1">
            <a:spLocks/>
          </p:cNvSpPr>
          <p:nvPr/>
        </p:nvSpPr>
        <p:spPr>
          <a:xfrm>
            <a:off x="913537" y="618518"/>
            <a:ext cx="10361752" cy="1596177"/>
          </a:xfrm>
          <a:prstGeom prst="rect">
            <a:avLst/>
          </a:prstGeom>
        </p:spPr>
        <p:txBody>
          <a:bodyPr/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cap="none" dirty="0"/>
              <a:t>Agenda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FA99C94-65DD-463A-B58C-D76D60A99393}"/>
              </a:ext>
            </a:extLst>
          </p:cNvPr>
          <p:cNvSpPr txBox="1">
            <a:spLocks/>
          </p:cNvSpPr>
          <p:nvPr/>
        </p:nvSpPr>
        <p:spPr>
          <a:xfrm>
            <a:off x="1522414" y="1905000"/>
            <a:ext cx="7391398" cy="42672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9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7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Motivation &amp; Introduction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Goals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Data Acquisition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Pre-Processing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Feature Extraction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Overview of Attributes available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Univariate analysis on attributes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Outlier analysis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PCA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Correlation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Future work</a:t>
            </a:r>
          </a:p>
          <a:p>
            <a:pPr marL="228600" indent="-228600" defTabSz="914400">
              <a:lnSpc>
                <a:spcPct val="90000"/>
              </a:lnSpc>
              <a:buClrTx/>
              <a:defRPr/>
            </a:pPr>
            <a:r>
              <a:rPr lang="en-US" sz="2600" cap="none" dirty="0">
                <a:solidFill>
                  <a:prstClr val="black"/>
                </a:solidFill>
                <a:latin typeface="Calibri" panose="020F0502020204030204"/>
              </a:rPr>
              <a:t>Challenges faced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829FB-FB6C-4FC4-9DA3-0CACE4D89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BB840D-7FDB-4397-AD7A-607A63CFF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91ABDF2-ECCE-445C-9591-BD543BA7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82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A7E742-8FE5-49FB-B818-C30340EFA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587" y="-2"/>
            <a:ext cx="6961238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15FFEF1-68D9-446B-B1A8-278667E1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390" y="300755"/>
            <a:ext cx="3233831" cy="287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1B75845-BAF6-4964-AABC-38E0641E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4783" y="0"/>
            <a:ext cx="81292" cy="3383280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113FA7B-EB47-4391-9146-311AE92B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2353" y="152405"/>
            <a:ext cx="3499566" cy="301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DA0828-2262-4097-A76D-2D320BC1B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70108" y="3428999"/>
            <a:ext cx="6892780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374AC7-CE45-4BB7-9E64-168FD61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91" y="0"/>
            <a:ext cx="81292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1998A306-EA58-4B9E-90EB-F14753EB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1612" y="3687216"/>
            <a:ext cx="4495800" cy="24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2DF5BF-9A54-4C09-A469-9AF6B23D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36" y="2367092"/>
            <a:ext cx="3892963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514213" lvl="1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Artist data:</a:t>
            </a:r>
          </a:p>
          <a:p>
            <a:pPr marL="971276" lvl="2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Using z-score, out of 13116 instances 1396 are detected to be outliers for the artist data.</a:t>
            </a:r>
          </a:p>
          <a:p>
            <a:pPr marL="971276" lvl="2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isolationforest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, 1574 outliers from 13116 instances are detected as outliers.</a:t>
            </a:r>
          </a:p>
          <a:p>
            <a:pPr marL="971276" lvl="2" indent="-228600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By observing the outliers, we concluded that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isolationforest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is better approach for our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8" y="618517"/>
            <a:ext cx="3892961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u="sng" cap="none" dirty="0"/>
              <a:t>Outlier Analysis</a:t>
            </a:r>
            <a:br>
              <a:rPr lang="en-US" sz="3200" u="sng" cap="none" dirty="0"/>
            </a:br>
            <a:r>
              <a:rPr lang="en-US" sz="3200" u="sng" cap="none" dirty="0"/>
              <a:t>Artist Data</a:t>
            </a:r>
          </a:p>
        </p:txBody>
      </p:sp>
    </p:spTree>
    <p:extLst>
      <p:ext uri="{BB962C8B-B14F-4D97-AF65-F5344CB8AC3E}">
        <p14:creationId xmlns:p14="http://schemas.microsoft.com/office/powerpoint/2010/main" val="36706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829FB-FB6C-4FC4-9DA3-0CACE4D89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BB840D-7FDB-4397-AD7A-607A63CFF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91ABDF2-ECCE-445C-9591-BD543BA7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82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A7E742-8FE5-49FB-B818-C30340EFA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587" y="-2"/>
            <a:ext cx="6961238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B75845-BAF6-4964-AABC-38E0641E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4783" y="0"/>
            <a:ext cx="81292" cy="3383280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DA0828-2262-4097-A76D-2D320BC1B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70108" y="3428999"/>
            <a:ext cx="6892780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374AC7-CE45-4BB7-9E64-168FD61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91" y="0"/>
            <a:ext cx="81292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2DF5BF-9A54-4C09-A469-9AF6B23D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36" y="2367092"/>
            <a:ext cx="3892963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457063" lvl="1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Genre Data</a:t>
            </a:r>
          </a:p>
          <a:p>
            <a:pPr marL="971276" lvl="2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Using Z-score, out of 9659 instances 1154 are detected to be outliers for the artist data.</a:t>
            </a:r>
          </a:p>
          <a:p>
            <a:pPr marL="971276" lvl="2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IsolationForest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, 1159 outliers from 9659 instances are detected as outliers.</a:t>
            </a:r>
          </a:p>
          <a:p>
            <a:pPr marL="971276" lvl="2" indent="-228600" defTabSz="914400">
              <a:spcBef>
                <a:spcPts val="0"/>
              </a:spcBef>
              <a:spcAft>
                <a:spcPts val="600"/>
              </a:spcAft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By observing the outliers, we concluded that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IsolationForest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is better approach for our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8" y="618517"/>
            <a:ext cx="3892961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u="sng" cap="none"/>
              <a:t>Outlier Analysis</a:t>
            </a:r>
            <a:br>
              <a:rPr lang="en-US" sz="3200" u="sng" cap="none"/>
            </a:br>
            <a:r>
              <a:rPr lang="en-US" sz="3200" u="sng" cap="none"/>
              <a:t>Genre Data</a:t>
            </a:r>
            <a:endParaRPr lang="en-US" sz="3200" u="sng" cap="non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9A4153-2495-4E15-8F46-11437A5F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16" y="18088"/>
            <a:ext cx="3361830" cy="3421875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26FF5E-FD6F-4305-BA63-A1C5572F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050" y="533401"/>
            <a:ext cx="3367328" cy="2637377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9F7937-ECE0-4455-8AAA-F6D15705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5412" y="3715763"/>
            <a:ext cx="4267199" cy="2189670"/>
          </a:xfrm>
          <a:prstGeom prst="roundRect">
            <a:avLst>
              <a:gd name="adj" fmla="val 0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" y="228599"/>
            <a:ext cx="12188827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u="sng" cap="none" dirty="0"/>
              <a:t>PCA - Artist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4273" y="2367092"/>
            <a:ext cx="3351255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65A835E-053C-4E08-A81C-F99D6E894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45" y="1243508"/>
            <a:ext cx="8484733" cy="42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29637-DDFF-43D2-9845-C68F8958C0D3}"/>
              </a:ext>
            </a:extLst>
          </p:cNvPr>
          <p:cNvSpPr txBox="1"/>
          <p:nvPr/>
        </p:nvSpPr>
        <p:spPr>
          <a:xfrm>
            <a:off x="669822" y="5510733"/>
            <a:ext cx="9237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the above graph, by considering 80 components we could preserve more than 96% of variance in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By applying PCA we have reduced number of features from 124 to 80 without losing much variance in the Artist data.</a:t>
            </a:r>
          </a:p>
        </p:txBody>
      </p:sp>
    </p:spTree>
    <p:extLst>
      <p:ext uri="{BB962C8B-B14F-4D97-AF65-F5344CB8AC3E}">
        <p14:creationId xmlns:p14="http://schemas.microsoft.com/office/powerpoint/2010/main" val="28181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9204"/>
            <a:ext cx="12188827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u="sng" cap="none" dirty="0"/>
              <a:t>PCA - Genre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4273" y="2367092"/>
            <a:ext cx="3351255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29637-DDFF-43D2-9845-C68F8958C0D3}"/>
              </a:ext>
            </a:extLst>
          </p:cNvPr>
          <p:cNvSpPr txBox="1"/>
          <p:nvPr/>
        </p:nvSpPr>
        <p:spPr>
          <a:xfrm>
            <a:off x="669822" y="5510733"/>
            <a:ext cx="9237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the above graph, by considering 90 components we could preserve more than 96% of variance in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By applying PCA we have reduced number of features from 124 to 90 without losing much variance in the Genre data.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9240C-E018-42DD-A4FE-79ECC84F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3" y="1243508"/>
            <a:ext cx="8162095" cy="43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5" y="640831"/>
            <a:ext cx="335125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600" u="sng" cap="none" dirty="0"/>
              <a:t>Heat Map</a:t>
            </a:r>
            <a:br>
              <a:rPr lang="en-US" sz="3600" u="sng" cap="none" dirty="0"/>
            </a:br>
            <a:r>
              <a:rPr lang="en-US" sz="3600" cap="none" dirty="0"/>
              <a:t>(Artist Data)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CA4D6-7F04-4582-A1FC-BF9667051AF4}"/>
              </a:ext>
            </a:extLst>
          </p:cNvPr>
          <p:cNvSpPr txBox="1"/>
          <p:nvPr/>
        </p:nvSpPr>
        <p:spPr>
          <a:xfrm>
            <a:off x="612652" y="2819400"/>
            <a:ext cx="3351255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Since heat-map is not clear in understanding the correlation between the features we have plotted pairwise plots for most positive and negative correlated attributes.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B1902C4-0ECE-4A25-9978-DE6EEFECB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15503"/>
          <a:stretch/>
        </p:blipFill>
        <p:spPr bwMode="auto">
          <a:xfrm>
            <a:off x="4711614" y="10"/>
            <a:ext cx="7477210" cy="685799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3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3612" y="640831"/>
            <a:ext cx="4648199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100" u="sng" cap="none" dirty="0"/>
              <a:t>Pairwise Positive Correlation</a:t>
            </a:r>
            <a:br>
              <a:rPr lang="en-US" sz="3100" u="sng" cap="none" dirty="0"/>
            </a:br>
            <a:r>
              <a:rPr lang="en-US" sz="3100" cap="none" dirty="0"/>
              <a:t>(Artist Data)</a:t>
            </a:r>
          </a:p>
        </p:txBody>
      </p:sp>
      <p:pic>
        <p:nvPicPr>
          <p:cNvPr id="10242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C0B550E9-D068-4305-AEF7-C0606B32E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635" y="877077"/>
            <a:ext cx="6031012" cy="505097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F89AA-FEBE-4D64-9EDB-CEB9C4A0F0D6}"/>
              </a:ext>
            </a:extLst>
          </p:cNvPr>
          <p:cNvSpPr txBox="1"/>
          <p:nvPr/>
        </p:nvSpPr>
        <p:spPr>
          <a:xfrm>
            <a:off x="8194273" y="2367092"/>
            <a:ext cx="3351255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Positive correlation plot for attributes: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‘Chroma_cqt10_mean’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‘Chroma_cens10_mean’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Spectral_rolloff_mean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Spectral_bandwidth_mean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9812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9AD4F12-26D8-4EA4-AD6C-2CCFCD48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212" y="689325"/>
            <a:ext cx="6198548" cy="5129298"/>
          </a:xfrm>
          <a:prstGeom prst="roundRect">
            <a:avLst>
              <a:gd name="adj" fmla="val 2392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2" y="71373"/>
            <a:ext cx="5105400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3200" u="sng" cap="none" dirty="0"/>
              <a:t>Pairwise Negative Correlation </a:t>
            </a:r>
            <a:br>
              <a:rPr lang="en-US" sz="3200" cap="none" dirty="0"/>
            </a:br>
            <a:r>
              <a:rPr lang="en-US" sz="3200" cap="none" dirty="0"/>
              <a:t>(Artist Data)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36" y="2367092"/>
            <a:ext cx="3892963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600"/>
          </a:p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E68F1-33B5-4A6C-BE21-1CDC82179D3C}"/>
              </a:ext>
            </a:extLst>
          </p:cNvPr>
          <p:cNvSpPr txBox="1"/>
          <p:nvPr/>
        </p:nvSpPr>
        <p:spPr>
          <a:xfrm>
            <a:off x="760412" y="2503112"/>
            <a:ext cx="6094520" cy="203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Negative correlation plot for attributes: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'mfcc1_mean’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spectral_bandwidth_var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spectral_rolloff_var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spectral_centroids_var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3002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22EEF-98DB-4828-AA67-36FC048C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7" y="618580"/>
            <a:ext cx="6907680" cy="5629758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273" y="640831"/>
            <a:ext cx="335125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600" u="sng" cap="none" dirty="0"/>
              <a:t>Heat Map</a:t>
            </a:r>
            <a:br>
              <a:rPr lang="en-US" sz="3600" u="sng" cap="none" dirty="0"/>
            </a:br>
            <a:r>
              <a:rPr lang="en-US" sz="3600" cap="none" dirty="0"/>
              <a:t>(Genre Data)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CF5B13-E87A-44DE-BA64-D361C64314B2}"/>
              </a:ext>
            </a:extLst>
          </p:cNvPr>
          <p:cNvSpPr txBox="1"/>
          <p:nvPr/>
        </p:nvSpPr>
        <p:spPr>
          <a:xfrm>
            <a:off x="8151812" y="2590800"/>
            <a:ext cx="3351255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Since heat-map is not clear in understanding the correlation between the features we have plotted pairwise plots for most positive and negative correlated attributes</a:t>
            </a:r>
          </a:p>
        </p:txBody>
      </p:sp>
    </p:spTree>
    <p:extLst>
      <p:ext uri="{BB962C8B-B14F-4D97-AF65-F5344CB8AC3E}">
        <p14:creationId xmlns:p14="http://schemas.microsoft.com/office/powerpoint/2010/main" val="249812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3E9A1-1176-4ABB-8133-2F42CFE3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76" y="686899"/>
            <a:ext cx="6298246" cy="53692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36" y="2367092"/>
            <a:ext cx="3739534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marL="0" marR="0" indent="-228600" defTabSz="914400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07A9A-5D06-491C-AE87-A8014B8FA120}"/>
              </a:ext>
            </a:extLst>
          </p:cNvPr>
          <p:cNvSpPr txBox="1"/>
          <p:nvPr/>
        </p:nvSpPr>
        <p:spPr>
          <a:xfrm>
            <a:off x="913536" y="2573511"/>
            <a:ext cx="6094520" cy="203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Positive correlation plot for attributes: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'chroma_cqt1_mean’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'chroma_cens1_mean’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spectral_rolloff_mean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spectral_bandwidth_mean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4E5918-7F95-40E6-B646-E618E439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3" y="381000"/>
            <a:ext cx="4648199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100" u="sng" cap="none" dirty="0"/>
              <a:t>Pairwise Positive Correlation</a:t>
            </a:r>
            <a:br>
              <a:rPr lang="en-US" sz="3100" u="sng" cap="none" dirty="0"/>
            </a:br>
            <a:r>
              <a:rPr lang="en-US" sz="3100" cap="none" dirty="0"/>
              <a:t>(Genre Data)</a:t>
            </a:r>
          </a:p>
        </p:txBody>
      </p:sp>
    </p:spTree>
    <p:extLst>
      <p:ext uri="{BB962C8B-B14F-4D97-AF65-F5344CB8AC3E}">
        <p14:creationId xmlns:p14="http://schemas.microsoft.com/office/powerpoint/2010/main" val="32595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1F420-D465-43C4-ADA7-317A3456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76" y="749881"/>
            <a:ext cx="6298246" cy="5243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E64192-F54B-4E4F-82E6-0AAEDAA85F65}"/>
              </a:ext>
            </a:extLst>
          </p:cNvPr>
          <p:cNvSpPr txBox="1"/>
          <p:nvPr/>
        </p:nvSpPr>
        <p:spPr>
          <a:xfrm>
            <a:off x="913536" y="2496429"/>
            <a:ext cx="6094520" cy="203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Negative correlation plot for attributes: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'mfcc2_mean’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zero_crossings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spectral_rolloff_mean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spectral_bandwidth_mean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DB1BAD-ED22-489F-B03F-7E226D8D6026}"/>
              </a:ext>
            </a:extLst>
          </p:cNvPr>
          <p:cNvSpPr txBox="1">
            <a:spLocks/>
          </p:cNvSpPr>
          <p:nvPr/>
        </p:nvSpPr>
        <p:spPr>
          <a:xfrm>
            <a:off x="150812" y="71373"/>
            <a:ext cx="5105400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sz="3200" u="sng" cap="none" dirty="0"/>
              <a:t>Pairwise Negative Correlation </a:t>
            </a:r>
            <a:br>
              <a:rPr lang="en-US" sz="3200" cap="none" dirty="0"/>
            </a:br>
            <a:r>
              <a:rPr lang="en-US" sz="3200" cap="none" dirty="0"/>
              <a:t>(Genre Data)</a:t>
            </a:r>
          </a:p>
        </p:txBody>
      </p:sp>
    </p:spTree>
    <p:extLst>
      <p:ext uri="{BB962C8B-B14F-4D97-AF65-F5344CB8AC3E}">
        <p14:creationId xmlns:p14="http://schemas.microsoft.com/office/powerpoint/2010/main" val="4191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8877" y="0"/>
            <a:ext cx="81299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887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E6CE0-5DEF-40C3-A4FF-DE020F2C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07" y="1588878"/>
            <a:ext cx="2843261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cap="none">
                <a:solidFill>
                  <a:srgbClr val="FFFFFF"/>
                </a:solidFill>
              </a:rPr>
              <a:t>Motivation </a:t>
            </a:r>
            <a:br>
              <a:rPr lang="en-US" sz="3100" cap="none">
                <a:solidFill>
                  <a:srgbClr val="FFFFFF"/>
                </a:solidFill>
              </a:rPr>
            </a:br>
            <a:r>
              <a:rPr lang="en-US" sz="3100" cap="none">
                <a:solidFill>
                  <a:srgbClr val="FFFFFF"/>
                </a:solidFill>
              </a:rPr>
              <a:t>&amp;</a:t>
            </a:r>
            <a:br>
              <a:rPr lang="en-US" sz="3100" cap="none">
                <a:solidFill>
                  <a:srgbClr val="FFFFFF"/>
                </a:solidFill>
              </a:rPr>
            </a:br>
            <a:r>
              <a:rPr lang="en-US" sz="3100" cap="none">
                <a:solidFill>
                  <a:srgbClr val="FFFFFF"/>
                </a:solidFill>
              </a:rPr>
              <a:t>Introduction</a:t>
            </a:r>
            <a:endParaRPr lang="en-US" sz="3100" cap="none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8877" cy="1514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82F75-E202-4EDE-B553-6CD037973786}"/>
              </a:ext>
            </a:extLst>
          </p:cNvPr>
          <p:cNvSpPr txBox="1">
            <a:spLocks/>
          </p:cNvSpPr>
          <p:nvPr/>
        </p:nvSpPr>
        <p:spPr>
          <a:xfrm>
            <a:off x="4633587" y="1049695"/>
            <a:ext cx="6641076" cy="475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Ever felt the need to discover more about a song after hearing a glimpse of it (may be in a shopping mall or in an airport or public gatherings or restaurants/pubs?)</a:t>
            </a:r>
          </a:p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It certainly is tough to identify a song which we have never heard of before. Especially with the growing number of new songs.</a:t>
            </a:r>
          </a:p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To ease the access of discovering and to eliminate the need to lookup and search for a song, we propose a micro-service that identifies the song, singer within, genre of the song and also provides lyrics of the song.</a:t>
            </a:r>
          </a:p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Identifying the genre will help us to extend the functionality of our micro-service to further incorporate a recommendation system.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endParaRPr lang="en-US" sz="1800" cap="all" dirty="0"/>
          </a:p>
          <a:p>
            <a:pPr>
              <a:lnSpc>
                <a:spcPct val="110000"/>
              </a:lnSpc>
              <a:buClr>
                <a:schemeClr val="tx1"/>
              </a:buClr>
            </a:pPr>
            <a:endParaRPr lang="en-US" sz="1800" cap="al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6700" y="5962903"/>
            <a:ext cx="2590125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ze">
            <a:extLst>
              <a:ext uri="{FF2B5EF4-FFF2-40B4-BE49-F238E27FC236}">
                <a16:creationId xmlns:a16="http://schemas.microsoft.com/office/drawing/2014/main" id="{E9859565-AE43-4229-844F-B3E71944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612" y="1828800"/>
            <a:ext cx="3648684" cy="36486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0F965D-D07C-46DE-A1B3-DDF10157591C}"/>
              </a:ext>
            </a:extLst>
          </p:cNvPr>
          <p:cNvSpPr txBox="1">
            <a:spLocks/>
          </p:cNvSpPr>
          <p:nvPr/>
        </p:nvSpPr>
        <p:spPr>
          <a:xfrm>
            <a:off x="5561012" y="1712487"/>
            <a:ext cx="6172200" cy="38813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9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7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sz="1600" cap="none" dirty="0"/>
              <a:t>Dataset was huge, so understanding the importance of all variables was difficult.</a:t>
            </a:r>
          </a:p>
          <a:p>
            <a:pPr indent="-228600" defTabSz="914400"/>
            <a:r>
              <a:rPr lang="en-US" sz="1600" cap="none" dirty="0"/>
              <a:t>Outlier analysis tuned differently and produced various results, tuning to an optimal value was a challenge</a:t>
            </a:r>
          </a:p>
          <a:p>
            <a:pPr indent="-228600" defTabSz="914400"/>
            <a:r>
              <a:rPr lang="en-US" sz="1600" cap="none" dirty="0"/>
              <a:t>Splitting and Extracting features from WAV file was time-consuming.</a:t>
            </a:r>
          </a:p>
          <a:p>
            <a:pPr indent="-228600" defTabSz="914400"/>
            <a:r>
              <a:rPr lang="en-US" sz="1600" cap="none" dirty="0"/>
              <a:t>Issue while using </a:t>
            </a:r>
            <a:r>
              <a:rPr lang="en-US" sz="1600" cap="none" dirty="0" err="1"/>
              <a:t>Librosa.Load</a:t>
            </a:r>
            <a:r>
              <a:rPr lang="en-US" sz="1600" cap="none" dirty="0"/>
              <a:t> function -</a:t>
            </a:r>
            <a:br>
              <a:rPr lang="en-US" sz="1600" cap="none" dirty="0"/>
            </a:br>
            <a:r>
              <a:rPr lang="en-US" sz="1600" cap="none" dirty="0"/>
              <a:t>Sndfile.dll has no attribute error has been encountered.</a:t>
            </a:r>
            <a:br>
              <a:rPr lang="en-US" sz="1600" cap="none" dirty="0"/>
            </a:br>
            <a:r>
              <a:rPr lang="en-US" sz="1600" cap="none" dirty="0"/>
              <a:t>Had to change few lines of code in </a:t>
            </a:r>
            <a:r>
              <a:rPr lang="en-US" sz="1600" cap="none" dirty="0" err="1"/>
              <a:t>Librosa</a:t>
            </a:r>
            <a:r>
              <a:rPr lang="en-US" sz="1600" cap="none" dirty="0"/>
              <a:t> package to resolve.</a:t>
            </a:r>
          </a:p>
          <a:p>
            <a:pPr indent="-228600" defTabSz="914400"/>
            <a:r>
              <a:rPr lang="en-US" sz="1600" cap="none" dirty="0"/>
              <a:t>Owing to huge space occupied by each instance of the song (5 second window), we couldn’t afford to save .wav file of each instance separately. Instead, used a single buffer storage for all instances and  extracted the required features.</a:t>
            </a:r>
          </a:p>
          <a:p>
            <a:pPr indent="-228600" defTabSz="914400"/>
            <a:endParaRPr lang="en-US" sz="1600" cap="non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B0C3DBE-06C4-4F5B-8A86-30C40613FECC}"/>
              </a:ext>
            </a:extLst>
          </p:cNvPr>
          <p:cNvSpPr txBox="1">
            <a:spLocks/>
          </p:cNvSpPr>
          <p:nvPr/>
        </p:nvSpPr>
        <p:spPr>
          <a:xfrm>
            <a:off x="5561012" y="198492"/>
            <a:ext cx="4536716" cy="1573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3600" u="sng" cap="none"/>
              <a:t>Challenges Faced</a:t>
            </a:r>
            <a:endParaRPr lang="en-US" sz="3600" u="sng" cap="none" dirty="0"/>
          </a:p>
        </p:txBody>
      </p:sp>
    </p:spTree>
    <p:extLst>
      <p:ext uri="{BB962C8B-B14F-4D97-AF65-F5344CB8AC3E}">
        <p14:creationId xmlns:p14="http://schemas.microsoft.com/office/powerpoint/2010/main" val="324762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tatistics">
            <a:extLst>
              <a:ext uri="{FF2B5EF4-FFF2-40B4-BE49-F238E27FC236}">
                <a16:creationId xmlns:a16="http://schemas.microsoft.com/office/drawing/2014/main" id="{F2D9CF6F-B548-4E36-86C0-708E3F1A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9330" y="1720360"/>
            <a:ext cx="3426198" cy="342619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D523CA-D7E2-49CE-9874-84D2F36AD94E}"/>
              </a:ext>
            </a:extLst>
          </p:cNvPr>
          <p:cNvSpPr txBox="1">
            <a:spLocks/>
          </p:cNvSpPr>
          <p:nvPr/>
        </p:nvSpPr>
        <p:spPr>
          <a:xfrm>
            <a:off x="913536" y="1905000"/>
            <a:ext cx="6562497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9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799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To build separate models for Singer Identification and Genre Identification</a:t>
            </a:r>
          </a:p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Training of CNN Model</a:t>
            </a:r>
          </a:p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Testing of CNN Model</a:t>
            </a:r>
          </a:p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Hyper-Parameter Tuning</a:t>
            </a:r>
          </a:p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Metrics Evaluation</a:t>
            </a:r>
          </a:p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Building Speech to Text conversion</a:t>
            </a:r>
          </a:p>
          <a:p>
            <a:pPr indent="-228600" defTabSz="914400">
              <a:lnSpc>
                <a:spcPct val="110000"/>
              </a:lnSpc>
            </a:pPr>
            <a:r>
              <a:rPr lang="en-US" sz="1500" cap="none" dirty="0"/>
              <a:t>To incorporate above model into an end-to-end application. (If time permits)</a:t>
            </a:r>
            <a:endParaRPr lang="en-US" sz="15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DB691C-BA18-4AE4-AA0F-C580DEFA700F}"/>
              </a:ext>
            </a:extLst>
          </p:cNvPr>
          <p:cNvSpPr txBox="1">
            <a:spLocks/>
          </p:cNvSpPr>
          <p:nvPr/>
        </p:nvSpPr>
        <p:spPr>
          <a:xfrm>
            <a:off x="643297" y="331137"/>
            <a:ext cx="6562495" cy="1573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3600" u="sng" cap="none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7204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36A0-DD29-4A0D-B16B-47A59F322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4" name="Graphic 3" descr="Smiling Face with No Fill">
            <a:extLst>
              <a:ext uri="{FF2B5EF4-FFF2-40B4-BE49-F238E27FC236}">
                <a16:creationId xmlns:a16="http://schemas.microsoft.com/office/drawing/2014/main" id="{86526074-F0D9-4F96-B97D-0B2371D86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1747" y="609600"/>
            <a:ext cx="3285330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71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8877" y="0"/>
            <a:ext cx="81299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887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E6CE0-5DEF-40C3-A4FF-DE020F2C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07" y="1588878"/>
            <a:ext cx="2843261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000" cap="none" dirty="0">
                <a:solidFill>
                  <a:srgbClr val="FFFFFF"/>
                </a:solidFill>
              </a:rPr>
              <a:t>Goals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8877" cy="1514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82F75-E202-4EDE-B553-6CD037973786}"/>
              </a:ext>
            </a:extLst>
          </p:cNvPr>
          <p:cNvSpPr txBox="1">
            <a:spLocks/>
          </p:cNvSpPr>
          <p:nvPr/>
        </p:nvSpPr>
        <p:spPr>
          <a:xfrm>
            <a:off x="4633587" y="1049695"/>
            <a:ext cx="6641076" cy="475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To create a micro-service (API end-point) with below features.</a:t>
            </a:r>
          </a:p>
          <a:p>
            <a:pPr marL="0" marR="0" lv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kumimoji="0" lang="en-US" sz="1800" b="0" i="0" u="none" strike="noStrike" spc="0" normalizeH="0" noProof="0" dirty="0">
              <a:ln>
                <a:noFill/>
              </a:ln>
              <a:uLnTx/>
              <a:uFillTx/>
            </a:endParaRPr>
          </a:p>
          <a:p>
            <a:pPr marL="0" marR="0" lv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Singer identification</a:t>
            </a:r>
          </a:p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Recognizing the genre </a:t>
            </a:r>
          </a:p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To provide the lyrics of the song</a:t>
            </a:r>
          </a:p>
          <a:p>
            <a:pPr marL="228600" marR="0" lvl="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Songs spanning across multiple</a:t>
            </a:r>
            <a:r>
              <a:rPr lang="en-US" sz="1800" dirty="0"/>
              <a:t> languages 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defRPr/>
            </a:pPr>
            <a:r>
              <a:rPr kumimoji="0" lang="en-US" sz="1800" b="0" i="0" u="none" strike="noStrike" spc="0" normalizeH="0" noProof="0" dirty="0">
                <a:ln>
                  <a:noFill/>
                </a:ln>
                <a:uLnTx/>
                <a:uFillTx/>
              </a:rPr>
              <a:t>English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800" dirty="0"/>
              <a:t>Hindi</a:t>
            </a:r>
          </a:p>
          <a:p>
            <a:pPr lvl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800" dirty="0"/>
              <a:t>Telugu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endParaRPr lang="en-US" sz="1400" cap="al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6700" y="5962903"/>
            <a:ext cx="2590125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557905"/>
            <a:ext cx="9905277" cy="766895"/>
          </a:xfrm>
        </p:spPr>
        <p:txBody>
          <a:bodyPr anchor="b">
            <a:normAutofit/>
          </a:bodyPr>
          <a:lstStyle/>
          <a:p>
            <a:r>
              <a:rPr lang="en-US" u="sng" cap="none" dirty="0"/>
              <a:t>Data Sources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3F54690-2CBB-47C7-93EB-BDE7CE14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4418625"/>
            <a:ext cx="6629400" cy="126373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E587A07-8A3C-49E2-9C61-0395FB52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1676400"/>
            <a:ext cx="7467600" cy="26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04800"/>
            <a:ext cx="9603134" cy="1059305"/>
          </a:xfrm>
        </p:spPr>
        <p:txBody>
          <a:bodyPr/>
          <a:lstStyle/>
          <a:p>
            <a:r>
              <a:rPr lang="en-US" u="sng" cap="none" dirty="0"/>
              <a:t>Data Acquisition - Steps Involved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2" y="1364106"/>
            <a:ext cx="8610600" cy="5112894"/>
          </a:xfrm>
        </p:spPr>
        <p:txBody>
          <a:bodyPr>
            <a:normAutofit fontScale="92500"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Jio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saavn</a:t>
            </a: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14282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Created the playlist manually for individual genre and artists</a:t>
            </a:r>
          </a:p>
          <a:p>
            <a:pPr marL="514282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Consumed Jio-</a:t>
            </a:r>
            <a:r>
              <a:rPr lang="en-US" sz="1600" cap="none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Saavn</a:t>
            </a:r>
            <a:r>
              <a:rPr lang="en-US" sz="16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API to extract data</a:t>
            </a:r>
          </a:p>
          <a:p>
            <a:pPr marL="514282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required packages and run the app locally</a:t>
            </a:r>
          </a:p>
          <a:p>
            <a:pPr marL="514282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Get the complete details about playlist by passing it to the app server</a:t>
            </a:r>
          </a:p>
          <a:p>
            <a:pPr marL="514282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 the responses into json file</a:t>
            </a:r>
          </a:p>
          <a:p>
            <a:pPr marL="228532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cap="none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7219" indent="-285750"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Deezer</a:t>
            </a:r>
          </a:p>
          <a:p>
            <a:pPr marL="514282" marR="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Creating developer account in Deezer to obtain API host and API key.</a:t>
            </a:r>
          </a:p>
          <a:p>
            <a:pPr marL="514282" marR="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Select the playlists of top chosen artists and collect details of artists along with their id’s.</a:t>
            </a:r>
          </a:p>
          <a:p>
            <a:pPr marL="514282" marR="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Loop through songs data to extract top 50 songs for each artist using respective artist’s id.</a:t>
            </a:r>
          </a:p>
          <a:p>
            <a:pPr marL="514282" marR="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cap="none" dirty="0">
                <a:latin typeface="Calibri" panose="020F0502020204030204" pitchFamily="34" charset="0"/>
                <a:cs typeface="Calibri" panose="020F0502020204030204" pitchFamily="34" charset="0"/>
              </a:rPr>
              <a:t>Filter to eliminate bad request data and convert received string into required json format.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1800" cap="none" dirty="0">
                <a:latin typeface="Calibri" panose="020F0502020204030204" pitchFamily="34" charset="0"/>
                <a:cs typeface="Calibri" panose="020F0502020204030204" pitchFamily="34" charset="0"/>
              </a:rPr>
              <a:t> - Data acquired for Artists and Genre are different without any overlapping.</a:t>
            </a:r>
            <a:br>
              <a:rPr lang="en-US" sz="18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cap="none" dirty="0">
                <a:latin typeface="Calibri" panose="020F0502020204030204" pitchFamily="34" charset="0"/>
                <a:cs typeface="Calibri" panose="020F0502020204030204" pitchFamily="34" charset="0"/>
              </a:rPr>
              <a:t>This is because of unavailability of wide range of genres from a single artist.</a:t>
            </a:r>
          </a:p>
        </p:txBody>
      </p:sp>
    </p:spTree>
    <p:extLst>
      <p:ext uri="{BB962C8B-B14F-4D97-AF65-F5344CB8AC3E}">
        <p14:creationId xmlns:p14="http://schemas.microsoft.com/office/powerpoint/2010/main" val="41043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07" y="1314450"/>
            <a:ext cx="3167505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700" u="sng" cap="none" dirty="0"/>
              <a:t>Pre-processing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1C68F8-029E-40A9-A684-5BD04218E5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85505676"/>
              </p:ext>
            </p:extLst>
          </p:nvPr>
        </p:nvGraphicFramePr>
        <p:xfrm>
          <a:off x="4799012" y="377353"/>
          <a:ext cx="668163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A5D6D4-CEFC-4A7A-B150-05198FA449B1}"/>
              </a:ext>
            </a:extLst>
          </p:cNvPr>
          <p:cNvSpPr/>
          <p:nvPr/>
        </p:nvSpPr>
        <p:spPr>
          <a:xfrm>
            <a:off x="4794683" y="5410200"/>
            <a:ext cx="6681635" cy="131594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Graphic 6" descr="Soundwave">
            <a:extLst>
              <a:ext uri="{FF2B5EF4-FFF2-40B4-BE49-F238E27FC236}">
                <a16:creationId xmlns:a16="http://schemas.microsoft.com/office/drawing/2014/main" id="{4B958363-EAD5-4594-9740-A19F1CF7D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0333" y="561097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8DDC0-19B3-4393-90EA-A11A15E4B550}"/>
              </a:ext>
            </a:extLst>
          </p:cNvPr>
          <p:cNvSpPr txBox="1"/>
          <p:nvPr/>
        </p:nvSpPr>
        <p:spPr>
          <a:xfrm>
            <a:off x="6440383" y="5410200"/>
            <a:ext cx="50359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w Cen MT" panose="020B0602020104020603"/>
              </a:rPr>
              <a:t>Each wav file is divided into multiple instances of five second windows to obtain more intrinsic features.</a:t>
            </a:r>
          </a:p>
        </p:txBody>
      </p:sp>
    </p:spTree>
    <p:extLst>
      <p:ext uri="{BB962C8B-B14F-4D97-AF65-F5344CB8AC3E}">
        <p14:creationId xmlns:p14="http://schemas.microsoft.com/office/powerpoint/2010/main" val="39069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520" y="0"/>
            <a:ext cx="9603134" cy="1059305"/>
          </a:xfrm>
        </p:spPr>
        <p:txBody>
          <a:bodyPr/>
          <a:lstStyle/>
          <a:p>
            <a:r>
              <a:rPr lang="en-US" u="sng" cap="none" dirty="0"/>
              <a:t>Feature Extraction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E39C672E-7E91-4011-ABBC-0628A9BD483F}"/>
              </a:ext>
            </a:extLst>
          </p:cNvPr>
          <p:cNvSpPr/>
          <p:nvPr/>
        </p:nvSpPr>
        <p:spPr>
          <a:xfrm>
            <a:off x="265483" y="3879138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0021530A-5E79-4F5C-BA18-EBD953CE4BC8}"/>
              </a:ext>
            </a:extLst>
          </p:cNvPr>
          <p:cNvSpPr/>
          <p:nvPr/>
        </p:nvSpPr>
        <p:spPr>
          <a:xfrm>
            <a:off x="3646191" y="3881653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Spectral Band Width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468114CC-CDEF-43FE-BA57-9A681A8B9C3A}"/>
              </a:ext>
            </a:extLst>
          </p:cNvPr>
          <p:cNvSpPr/>
          <p:nvPr/>
        </p:nvSpPr>
        <p:spPr>
          <a:xfrm>
            <a:off x="5339767" y="3879138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Spectral Contrast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96906EC-BF91-4D48-983F-F15B940E7B2A}"/>
              </a:ext>
            </a:extLst>
          </p:cNvPr>
          <p:cNvSpPr/>
          <p:nvPr/>
        </p:nvSpPr>
        <p:spPr>
          <a:xfrm>
            <a:off x="7033343" y="3879138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Spectral Centroid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805108CD-1E62-4598-93A8-F486D4518549}"/>
              </a:ext>
            </a:extLst>
          </p:cNvPr>
          <p:cNvSpPr/>
          <p:nvPr/>
        </p:nvSpPr>
        <p:spPr>
          <a:xfrm>
            <a:off x="8732525" y="3881653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Spectral Roll-off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7495CACA-4F74-41E4-A66E-CD3B09F6F05B}"/>
              </a:ext>
            </a:extLst>
          </p:cNvPr>
          <p:cNvSpPr/>
          <p:nvPr/>
        </p:nvSpPr>
        <p:spPr>
          <a:xfrm>
            <a:off x="1955837" y="3879138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Crossings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DAA66880-33AB-40DE-8CDD-92FC09EC34D0}"/>
              </a:ext>
            </a:extLst>
          </p:cNvPr>
          <p:cNvSpPr/>
          <p:nvPr/>
        </p:nvSpPr>
        <p:spPr>
          <a:xfrm>
            <a:off x="10426101" y="3879138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Spectral Flatness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00FE2697-FA51-4024-9ADD-506488036CB5}"/>
              </a:ext>
            </a:extLst>
          </p:cNvPr>
          <p:cNvSpPr/>
          <p:nvPr/>
        </p:nvSpPr>
        <p:spPr>
          <a:xfrm>
            <a:off x="5332423" y="1360195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 File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4C8B645D-9923-4FE2-AEF0-4365836A5AD2}"/>
              </a:ext>
            </a:extLst>
          </p:cNvPr>
          <p:cNvSpPr/>
          <p:nvPr/>
        </p:nvSpPr>
        <p:spPr>
          <a:xfrm>
            <a:off x="5343723" y="2184138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Librosa</a:t>
            </a:r>
            <a:endParaRPr lang="en-US" dirty="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F2897D5-385A-40E5-9458-2A7D5F751C6E}"/>
              </a:ext>
            </a:extLst>
          </p:cNvPr>
          <p:cNvSpPr/>
          <p:nvPr/>
        </p:nvSpPr>
        <p:spPr>
          <a:xfrm>
            <a:off x="5339766" y="3008081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Spectral Features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403647F-83C8-48C7-8B2C-3F3C60EEF668}"/>
              </a:ext>
            </a:extLst>
          </p:cNvPr>
          <p:cNvSpPr/>
          <p:nvPr/>
        </p:nvSpPr>
        <p:spPr>
          <a:xfrm>
            <a:off x="2436812" y="4724400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Chroma STFT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6295085-25F7-4810-AD49-A72E8F75F95C}"/>
              </a:ext>
            </a:extLst>
          </p:cNvPr>
          <p:cNvSpPr/>
          <p:nvPr/>
        </p:nvSpPr>
        <p:spPr>
          <a:xfrm>
            <a:off x="4428162" y="4725566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Chroma CQT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3264DE2B-8A86-4CC2-AB71-6910F512D37E}"/>
              </a:ext>
            </a:extLst>
          </p:cNvPr>
          <p:cNvSpPr/>
          <p:nvPr/>
        </p:nvSpPr>
        <p:spPr>
          <a:xfrm>
            <a:off x="6421260" y="4712390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Chroma CENS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D1A032AA-4032-4A7F-8961-44450DB52BEC}"/>
              </a:ext>
            </a:extLst>
          </p:cNvPr>
          <p:cNvSpPr/>
          <p:nvPr/>
        </p:nvSpPr>
        <p:spPr>
          <a:xfrm>
            <a:off x="8216556" y="4719262"/>
            <a:ext cx="1409329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 Frequency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9E9BF7-76E7-46B7-AA52-07EEA54F0437}"/>
              </a:ext>
            </a:extLst>
          </p:cNvPr>
          <p:cNvCxnSpPr>
            <a:stCxn id="31" idx="2"/>
          </p:cNvCxnSpPr>
          <p:nvPr/>
        </p:nvCxnSpPr>
        <p:spPr>
          <a:xfrm flipH="1">
            <a:off x="6037087" y="1969795"/>
            <a:ext cx="1" cy="21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F798EF-C064-4D9D-9F5B-6B5871623DF3}"/>
              </a:ext>
            </a:extLst>
          </p:cNvPr>
          <p:cNvCxnSpPr/>
          <p:nvPr/>
        </p:nvCxnSpPr>
        <p:spPr>
          <a:xfrm flipH="1">
            <a:off x="6044430" y="2788847"/>
            <a:ext cx="1" cy="21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BA5AC7-8240-485C-989B-002A29669382}"/>
              </a:ext>
            </a:extLst>
          </p:cNvPr>
          <p:cNvCxnSpPr>
            <a:stCxn id="33" idx="2"/>
          </p:cNvCxnSpPr>
          <p:nvPr/>
        </p:nvCxnSpPr>
        <p:spPr>
          <a:xfrm flipH="1">
            <a:off x="6037087" y="3617681"/>
            <a:ext cx="7344" cy="26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3D7A5F-899A-45C6-AE33-E8FB4C6576B8}"/>
              </a:ext>
            </a:extLst>
          </p:cNvPr>
          <p:cNvCxnSpPr/>
          <p:nvPr/>
        </p:nvCxnSpPr>
        <p:spPr>
          <a:xfrm>
            <a:off x="3503612" y="3733800"/>
            <a:ext cx="0" cy="97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F7A297-4723-46D4-9B84-B549A444D74A}"/>
              </a:ext>
            </a:extLst>
          </p:cNvPr>
          <p:cNvCxnSpPr/>
          <p:nvPr/>
        </p:nvCxnSpPr>
        <p:spPr>
          <a:xfrm>
            <a:off x="5180012" y="3733800"/>
            <a:ext cx="0" cy="97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D3F56D8-83A2-4CD9-BA15-E60A15F02F7E}"/>
              </a:ext>
            </a:extLst>
          </p:cNvPr>
          <p:cNvCxnSpPr/>
          <p:nvPr/>
        </p:nvCxnSpPr>
        <p:spPr>
          <a:xfrm>
            <a:off x="6856412" y="3740672"/>
            <a:ext cx="0" cy="97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D041DE-E5C6-4982-B2B9-62E06BB11055}"/>
              </a:ext>
            </a:extLst>
          </p:cNvPr>
          <p:cNvCxnSpPr/>
          <p:nvPr/>
        </p:nvCxnSpPr>
        <p:spPr>
          <a:xfrm>
            <a:off x="8609012" y="3740672"/>
            <a:ext cx="0" cy="97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B36041-7B25-4D2C-B009-DB8561DEC177}"/>
              </a:ext>
            </a:extLst>
          </p:cNvPr>
          <p:cNvCxnSpPr/>
          <p:nvPr/>
        </p:nvCxnSpPr>
        <p:spPr>
          <a:xfrm>
            <a:off x="2665412" y="3740672"/>
            <a:ext cx="0" cy="1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3AF6B7-3CF5-4F86-AC09-A4CE1CDA23FB}"/>
              </a:ext>
            </a:extLst>
          </p:cNvPr>
          <p:cNvCxnSpPr>
            <a:cxnSpLocks/>
          </p:cNvCxnSpPr>
          <p:nvPr/>
        </p:nvCxnSpPr>
        <p:spPr>
          <a:xfrm>
            <a:off x="989012" y="3740672"/>
            <a:ext cx="0" cy="1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4C656D-E121-4A61-AE0F-50116C9068DA}"/>
              </a:ext>
            </a:extLst>
          </p:cNvPr>
          <p:cNvCxnSpPr>
            <a:cxnSpLocks/>
          </p:cNvCxnSpPr>
          <p:nvPr/>
        </p:nvCxnSpPr>
        <p:spPr>
          <a:xfrm>
            <a:off x="4341812" y="3733800"/>
            <a:ext cx="0" cy="1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A6567A-04EC-4A63-BA84-E21BFB6E2E6C}"/>
              </a:ext>
            </a:extLst>
          </p:cNvPr>
          <p:cNvCxnSpPr/>
          <p:nvPr/>
        </p:nvCxnSpPr>
        <p:spPr>
          <a:xfrm>
            <a:off x="7770812" y="3733800"/>
            <a:ext cx="0" cy="1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17158E-3D18-48AF-80DC-C3171B8ED4ED}"/>
              </a:ext>
            </a:extLst>
          </p:cNvPr>
          <p:cNvCxnSpPr/>
          <p:nvPr/>
        </p:nvCxnSpPr>
        <p:spPr>
          <a:xfrm>
            <a:off x="9447212" y="3740672"/>
            <a:ext cx="0" cy="1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6CE397-03A1-4B9B-9935-C905033B2E1E}"/>
              </a:ext>
            </a:extLst>
          </p:cNvPr>
          <p:cNvCxnSpPr/>
          <p:nvPr/>
        </p:nvCxnSpPr>
        <p:spPr>
          <a:xfrm>
            <a:off x="11112705" y="3740672"/>
            <a:ext cx="0" cy="1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EDC543-96F1-448A-8DBC-E4C7ADB241D6}"/>
              </a:ext>
            </a:extLst>
          </p:cNvPr>
          <p:cNvCxnSpPr>
            <a:cxnSpLocks/>
          </p:cNvCxnSpPr>
          <p:nvPr/>
        </p:nvCxnSpPr>
        <p:spPr>
          <a:xfrm flipH="1">
            <a:off x="989012" y="3735177"/>
            <a:ext cx="5101884" cy="5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6AEF71-133E-47D0-80C8-5D5CB074068C}"/>
              </a:ext>
            </a:extLst>
          </p:cNvPr>
          <p:cNvCxnSpPr>
            <a:cxnSpLocks/>
          </p:cNvCxnSpPr>
          <p:nvPr/>
        </p:nvCxnSpPr>
        <p:spPr>
          <a:xfrm>
            <a:off x="6090896" y="3735177"/>
            <a:ext cx="5021809" cy="5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7" y="1343991"/>
            <a:ext cx="314448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2800" u="sng" cap="none" dirty="0"/>
              <a:t>Feature </a:t>
            </a:r>
            <a:br>
              <a:rPr lang="en-US" sz="2800" u="sng" cap="none" dirty="0"/>
            </a:br>
            <a:r>
              <a:rPr lang="en-US" sz="2800" u="sng" cap="none" dirty="0"/>
              <a:t>Importance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A5BBC8E8-D078-41AB-9CCC-F879871316D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81933821"/>
              </p:ext>
            </p:extLst>
          </p:nvPr>
        </p:nvGraphicFramePr>
        <p:xfrm>
          <a:off x="3732212" y="1117658"/>
          <a:ext cx="7763594" cy="46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9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1528</Words>
  <Application>Microsoft Office PowerPoint</Application>
  <PresentationFormat>Custom</PresentationFormat>
  <Paragraphs>194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Abadi</vt:lpstr>
      <vt:lpstr>Arial</vt:lpstr>
      <vt:lpstr>Calibri</vt:lpstr>
      <vt:lpstr>Courier New</vt:lpstr>
      <vt:lpstr>Euphemia</vt:lpstr>
      <vt:lpstr>Tw Cen MT</vt:lpstr>
      <vt:lpstr>Droplet</vt:lpstr>
      <vt:lpstr>Music Classifier – Singer Identifier</vt:lpstr>
      <vt:lpstr>PowerPoint Presentation</vt:lpstr>
      <vt:lpstr>Motivation  &amp; Introduction</vt:lpstr>
      <vt:lpstr>Goals</vt:lpstr>
      <vt:lpstr>Data Sources</vt:lpstr>
      <vt:lpstr>Data Acquisition - Steps Involved</vt:lpstr>
      <vt:lpstr>Pre-processing</vt:lpstr>
      <vt:lpstr>Feature Extraction</vt:lpstr>
      <vt:lpstr>Feature  Importance</vt:lpstr>
      <vt:lpstr>Feature  Importance</vt:lpstr>
      <vt:lpstr>Overview of Attributes</vt:lpstr>
      <vt:lpstr>Univariate Analysis - Artists Data</vt:lpstr>
      <vt:lpstr>Univariate Analysis - Genre Data</vt:lpstr>
      <vt:lpstr>Language Distribution – Artist Data</vt:lpstr>
      <vt:lpstr>Language Distribution – Genre Data</vt:lpstr>
      <vt:lpstr>Target Variables - Artist Data</vt:lpstr>
      <vt:lpstr>Target Variables - Genre Data</vt:lpstr>
      <vt:lpstr>Missing Values</vt:lpstr>
      <vt:lpstr>Outlier Analysis Methods</vt:lpstr>
      <vt:lpstr>Outlier Analysis Artist Data</vt:lpstr>
      <vt:lpstr>Outlier Analysis Genre Data</vt:lpstr>
      <vt:lpstr>PCA - Artist Data</vt:lpstr>
      <vt:lpstr>PCA - Genre Data</vt:lpstr>
      <vt:lpstr>Heat Map (Artist Data)</vt:lpstr>
      <vt:lpstr>Pairwise Positive Correlation (Artist Data)</vt:lpstr>
      <vt:lpstr>Pairwise Negative Correlation  (Artist Data)</vt:lpstr>
      <vt:lpstr>Heat Map (Genre Data)</vt:lpstr>
      <vt:lpstr>Pairwise Positive Correlation (Genre Data)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Classifier – Singer Identifier</dc:title>
  <dc:creator>Verama Reddy, Vuthej Krishna Reddy</dc:creator>
  <cp:lastModifiedBy>Verama Reddy, Vuthej Krishna Reddy</cp:lastModifiedBy>
  <cp:revision>18</cp:revision>
  <dcterms:created xsi:type="dcterms:W3CDTF">2020-11-30T11:11:53Z</dcterms:created>
  <dcterms:modified xsi:type="dcterms:W3CDTF">2020-11-30T12:57:31Z</dcterms:modified>
</cp:coreProperties>
</file>